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1"/>
  </p:notesMasterIdLst>
  <p:handoutMasterIdLst>
    <p:handoutMasterId r:id="rId22"/>
  </p:handoutMasterIdLst>
  <p:sldIdLst>
    <p:sldId id="496" r:id="rId5"/>
    <p:sldId id="513" r:id="rId6"/>
    <p:sldId id="497" r:id="rId7"/>
    <p:sldId id="498" r:id="rId8"/>
    <p:sldId id="499" r:id="rId9"/>
    <p:sldId id="500" r:id="rId10"/>
    <p:sldId id="501" r:id="rId11"/>
    <p:sldId id="502" r:id="rId12"/>
    <p:sldId id="503" r:id="rId13"/>
    <p:sldId id="504" r:id="rId14"/>
    <p:sldId id="505" r:id="rId15"/>
    <p:sldId id="506" r:id="rId16"/>
    <p:sldId id="507" r:id="rId17"/>
    <p:sldId id="510" r:id="rId18"/>
    <p:sldId id="511" r:id="rId19"/>
    <p:sldId id="5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showGuides="1">
      <p:cViewPr varScale="1">
        <p:scale>
          <a:sx n="74" d="100"/>
          <a:sy n="74" d="100"/>
        </p:scale>
        <p:origin x="957" y="55"/>
      </p:cViewPr>
      <p:guideLst>
        <p:guide orient="horz" pos="1968"/>
        <p:guide pos="3840"/>
      </p:guideLst>
    </p:cSldViewPr>
  </p:slideViewPr>
  <p:notesTextViewPr>
    <p:cViewPr>
      <p:scale>
        <a:sx n="1" d="1"/>
        <a:sy n="1" d="1"/>
      </p:scale>
      <p:origin x="0" y="0"/>
    </p:cViewPr>
  </p:notesTextViewPr>
  <p:notesViewPr>
    <p:cSldViewPr snapToGrid="0">
      <p:cViewPr varScale="1">
        <p:scale>
          <a:sx n="60" d="100"/>
          <a:sy n="60" d="100"/>
        </p:scale>
        <p:origin x="233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D676F-4DB5-46B8-8F00-05DB67D5471C}" type="datetimeFigureOut">
              <a:rPr lang="en-US" smtClean="0"/>
              <a:t>10/21/2023</a:t>
            </a:fld>
            <a:endParaRPr lang="en-US" dirty="0"/>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DFD5B-C328-43D8-A4C7-929BECA315CE}" type="slidenum">
              <a:rPr lang="en-US" smtClean="0"/>
              <a:t>‹#›</a:t>
            </a:fld>
            <a:endParaRPr lang="en-US" dirty="0"/>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E5AB-3192-4552-A220-BA06EA9D867F}" type="datetimeFigureOut">
              <a:rPr lang="en-US" smtClean="0"/>
              <a:t>10/21/2023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D0E63-0F6A-47B0-8BD1-6E95B004C872}" type="slidenum">
              <a:rPr lang="en-US" smtClean="0"/>
              <a:t>‹#›</a:t>
            </a:fld>
            <a:endParaRPr lang="en-US" dirty="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r>
              <a:rPr lang="en-US" dirty="0">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2C18C1E5-FB55-42F5-BD6D-9CC153FCDBE6}" type="slidenum">
              <a:rPr lang="en-US" smtClean="0"/>
              <a:pPr/>
              <a:t>‹#›</a:t>
            </a:fld>
            <a:endParaRPr lang="en-US" dirty="0">
              <a:solidFill>
                <a:schemeClr val="bg1"/>
              </a:solidFill>
            </a:endParaRPr>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dirty="0">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3DD-35BD-42F7-9AD7-7F3402B2623E}"/>
              </a:ext>
            </a:extLst>
          </p:cNvPr>
          <p:cNvSpPr>
            <a:spLocks noGrp="1"/>
          </p:cNvSpPr>
          <p:nvPr>
            <p:ph type="ctrTitle"/>
          </p:nvPr>
        </p:nvSpPr>
        <p:spPr/>
        <p:txBody>
          <a:bodyPr/>
          <a:lstStyle/>
          <a:p>
            <a:r>
              <a:rPr lang="en-US" sz="8800" dirty="0">
                <a:solidFill>
                  <a:schemeClr val="bg1"/>
                </a:solidFill>
              </a:rPr>
              <a:t>You are the Light of the World</a:t>
            </a:r>
            <a:endParaRPr lang="en-US" dirty="0"/>
          </a:p>
        </p:txBody>
      </p:sp>
      <p:sp>
        <p:nvSpPr>
          <p:cNvPr id="3" name="Subtitle 2">
            <a:extLst>
              <a:ext uri="{FF2B5EF4-FFF2-40B4-BE49-F238E27FC236}">
                <a16:creationId xmlns:a16="http://schemas.microsoft.com/office/drawing/2014/main" id="{AF5A2D86-784C-417D-9AD4-AF18311FBC6D}"/>
              </a:ext>
            </a:extLst>
          </p:cNvPr>
          <p:cNvSpPr>
            <a:spLocks noGrp="1"/>
          </p:cNvSpPr>
          <p:nvPr>
            <p:ph type="subTitle" idx="1"/>
          </p:nvPr>
        </p:nvSpPr>
        <p:spPr/>
        <p:txBody>
          <a:bodyPr/>
          <a:lstStyle/>
          <a:p>
            <a:r>
              <a:rPr lang="en-US" b="1" dirty="0"/>
              <a:t>November 5, 2023</a:t>
            </a:r>
            <a:endParaRPr lang="en-US" sz="3200" b="1" dirty="0">
              <a:solidFill>
                <a:schemeClr val="bg1"/>
              </a:solidFill>
            </a:endParaRPr>
          </a:p>
        </p:txBody>
      </p:sp>
    </p:spTree>
    <p:extLst>
      <p:ext uri="{BB962C8B-B14F-4D97-AF65-F5344CB8AC3E}">
        <p14:creationId xmlns:p14="http://schemas.microsoft.com/office/powerpoint/2010/main" val="3865773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Hebrews 3:7-8</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10</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841248" y="2777752"/>
            <a:ext cx="10279036" cy="2862322"/>
          </a:xfrm>
          <a:prstGeom prst="rect">
            <a:avLst/>
          </a:prstGeom>
          <a:noFill/>
        </p:spPr>
        <p:txBody>
          <a:bodyPr wrap="square" rtlCol="0">
            <a:spAutoFit/>
          </a:bodyPr>
          <a:lstStyle/>
          <a:p>
            <a:r>
              <a:rPr lang="en-US" sz="4000" dirty="0"/>
              <a:t>Therefore, just as the Holy Spirit says, </a:t>
            </a:r>
          </a:p>
          <a:p>
            <a:endParaRPr lang="en-US" sz="2000" dirty="0"/>
          </a:p>
          <a:p>
            <a:pPr marL="1828800"/>
            <a:r>
              <a:rPr lang="en-US" sz="4000" dirty="0"/>
              <a:t>"Today IF YOU HEAR HIS VOICE, [8] </a:t>
            </a:r>
          </a:p>
          <a:p>
            <a:pPr marL="1828800"/>
            <a:r>
              <a:rPr lang="en-US" sz="4000" dirty="0"/>
              <a:t>Do NOT HARDEN YOUR HEARTS AS WHEN THEY PROVOKED ME, </a:t>
            </a:r>
          </a:p>
          <a:p>
            <a:pPr marL="1828800"/>
            <a:r>
              <a:rPr lang="en-US" sz="4000" dirty="0"/>
              <a:t>AS IN THE DAY OF TRIAL IN THE WILDERNESS,</a:t>
            </a:r>
          </a:p>
        </p:txBody>
      </p:sp>
    </p:spTree>
    <p:extLst>
      <p:ext uri="{BB962C8B-B14F-4D97-AF65-F5344CB8AC3E}">
        <p14:creationId xmlns:p14="http://schemas.microsoft.com/office/powerpoint/2010/main" val="2837611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fade">
                                      <p:cBhvr>
                                        <p:cTn id="16"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Ephesians 5:8-21</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11</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841248" y="2777752"/>
            <a:ext cx="10279036" cy="3785652"/>
          </a:xfrm>
          <a:prstGeom prst="rect">
            <a:avLst/>
          </a:prstGeom>
          <a:noFill/>
        </p:spPr>
        <p:txBody>
          <a:bodyPr wrap="square" rtlCol="0">
            <a:spAutoFit/>
          </a:bodyPr>
          <a:lstStyle/>
          <a:p>
            <a:r>
              <a:rPr lang="en-US" sz="4000" dirty="0"/>
              <a:t>[17] So then do not be foolish, but understand what the will of the Lord is. [18] And do not get drunk with wine, for that is dissipation, but be filled with the Spirit, [19] speaking to one another in psalms and hymns and spiritual songs, singing and making melody with your heart to the Lord; [20] always giving thanks for all things in the name of our Lord Jesus Christ to God, even the Father; [21] and be subject to one another in the fear of Christ.</a:t>
            </a:r>
          </a:p>
        </p:txBody>
      </p:sp>
    </p:spTree>
    <p:extLst>
      <p:ext uri="{BB962C8B-B14F-4D97-AF65-F5344CB8AC3E}">
        <p14:creationId xmlns:p14="http://schemas.microsoft.com/office/powerpoint/2010/main" val="3997543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Philippians 2:3-4</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12</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841248" y="2777752"/>
            <a:ext cx="10279036" cy="1938992"/>
          </a:xfrm>
          <a:prstGeom prst="rect">
            <a:avLst/>
          </a:prstGeom>
          <a:noFill/>
        </p:spPr>
        <p:txBody>
          <a:bodyPr wrap="square" rtlCol="0">
            <a:spAutoFit/>
          </a:bodyPr>
          <a:lstStyle/>
          <a:p>
            <a:r>
              <a:rPr lang="en-US" sz="4000" dirty="0"/>
              <a:t>[3] Do nothing from selfishness or empty conceit, but with humility of mind regard one another as more important than yourselves; [4] do not merely look out for your own personal interests, but also for the interests of others.</a:t>
            </a:r>
          </a:p>
        </p:txBody>
      </p:sp>
    </p:spTree>
    <p:extLst>
      <p:ext uri="{BB962C8B-B14F-4D97-AF65-F5344CB8AC3E}">
        <p14:creationId xmlns:p14="http://schemas.microsoft.com/office/powerpoint/2010/main" val="2884592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I John 2:8-10</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13</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841248" y="2777752"/>
            <a:ext cx="10279036" cy="3170099"/>
          </a:xfrm>
          <a:prstGeom prst="rect">
            <a:avLst/>
          </a:prstGeom>
          <a:noFill/>
        </p:spPr>
        <p:txBody>
          <a:bodyPr wrap="square" rtlCol="0">
            <a:spAutoFit/>
          </a:bodyPr>
          <a:lstStyle/>
          <a:p>
            <a:r>
              <a:rPr lang="en-US" sz="4000" dirty="0"/>
              <a:t>On the other hand, I am writing a new commandment to you, which is true in Him and in you, because the darkness is passing away and the true Light is already shining. [9] The one who says he is in the Light and yet hates his brother is in the darkness until now. [10] The one who loves his brother abides in the Light and there is no cause for stumbling in him.</a:t>
            </a:r>
          </a:p>
        </p:txBody>
      </p:sp>
    </p:spTree>
    <p:extLst>
      <p:ext uri="{BB962C8B-B14F-4D97-AF65-F5344CB8AC3E}">
        <p14:creationId xmlns:p14="http://schemas.microsoft.com/office/powerpoint/2010/main" val="1614844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Philippians 2:14-16</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14</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841248" y="2777752"/>
            <a:ext cx="10279036" cy="3170099"/>
          </a:xfrm>
          <a:prstGeom prst="rect">
            <a:avLst/>
          </a:prstGeom>
          <a:noFill/>
        </p:spPr>
        <p:txBody>
          <a:bodyPr wrap="square" rtlCol="0">
            <a:spAutoFit/>
          </a:bodyPr>
          <a:lstStyle/>
          <a:p>
            <a:r>
              <a:rPr lang="en-US" sz="4000" dirty="0"/>
              <a:t>[14] Do all things without grumbling or disputing; [15] so that you will prove yourselves to be blameless and innocent, children of God above reproach in the midst of a crooked and perverse generation, among whom you appear as lights in the world, [16] holding fast the word of life, so that in the day of Christ I will have reason to glory because I did not run in vain nor toil in vain.</a:t>
            </a:r>
          </a:p>
        </p:txBody>
      </p:sp>
    </p:spTree>
    <p:extLst>
      <p:ext uri="{BB962C8B-B14F-4D97-AF65-F5344CB8AC3E}">
        <p14:creationId xmlns:p14="http://schemas.microsoft.com/office/powerpoint/2010/main" val="1513332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15</a:t>
            </a:fld>
            <a:endParaRPr lang="en-US" dirty="0"/>
          </a:p>
        </p:txBody>
      </p:sp>
      <p:sp>
        <p:nvSpPr>
          <p:cNvPr id="2" name="Title 1">
            <a:extLst>
              <a:ext uri="{FF2B5EF4-FFF2-40B4-BE49-F238E27FC236}">
                <a16:creationId xmlns:a16="http://schemas.microsoft.com/office/drawing/2014/main" id="{39D079A4-87B3-9D93-6051-2A9F14C9D4D9}"/>
              </a:ext>
            </a:extLst>
          </p:cNvPr>
          <p:cNvSpPr>
            <a:spLocks noGrp="1"/>
          </p:cNvSpPr>
          <p:nvPr>
            <p:ph type="title" idx="4294967295"/>
          </p:nvPr>
        </p:nvSpPr>
        <p:spPr>
          <a:xfrm>
            <a:off x="1676400" y="401638"/>
            <a:ext cx="10515600" cy="1344612"/>
          </a:xfrm>
        </p:spPr>
        <p:txBody>
          <a:bodyPr/>
          <a:lstStyle/>
          <a:p>
            <a:endParaRPr lang="en-US" dirty="0"/>
          </a:p>
        </p:txBody>
      </p:sp>
      <p:pic>
        <p:nvPicPr>
          <p:cNvPr id="3" name="All You Have To Decide 720 x 1280">
            <a:hlinkClick r:id="" action="ppaction://media"/>
            <a:extLst>
              <a:ext uri="{FF2B5EF4-FFF2-40B4-BE49-F238E27FC236}">
                <a16:creationId xmlns:a16="http://schemas.microsoft.com/office/drawing/2014/main" id="{0CCC612E-743E-8E70-5727-4C6144F33A9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1729" y="508819"/>
            <a:ext cx="9857727" cy="5545393"/>
          </a:xfrm>
          <a:prstGeom prst="rect">
            <a:avLst/>
          </a:prstGeom>
        </p:spPr>
      </p:pic>
      <p:sp>
        <p:nvSpPr>
          <p:cNvPr id="4" name="TextBox 3">
            <a:extLst>
              <a:ext uri="{FF2B5EF4-FFF2-40B4-BE49-F238E27FC236}">
                <a16:creationId xmlns:a16="http://schemas.microsoft.com/office/drawing/2014/main" id="{991C6E27-A7B3-A8B8-C653-383FB8F0C527}"/>
              </a:ext>
            </a:extLst>
          </p:cNvPr>
          <p:cNvSpPr txBox="1"/>
          <p:nvPr/>
        </p:nvSpPr>
        <p:spPr>
          <a:xfrm>
            <a:off x="9741310" y="508820"/>
            <a:ext cx="2360305" cy="6740307"/>
          </a:xfrm>
          <a:prstGeom prst="rect">
            <a:avLst/>
          </a:prstGeom>
          <a:noFill/>
        </p:spPr>
        <p:txBody>
          <a:bodyPr wrap="square" rtlCol="0">
            <a:spAutoFit/>
          </a:bodyPr>
          <a:lstStyle/>
          <a:p>
            <a:r>
              <a:rPr lang="en-US" sz="2400" dirty="0">
                <a:effectLst/>
                <a:ea typeface="Calibri" panose="020F0502020204030204" pitchFamily="34" charset="0"/>
                <a:cs typeface="Times New Roman" panose="02020603050405020304" pitchFamily="18" charset="0"/>
              </a:rPr>
              <a:t>I wish the Ring had never come to me. I wish none of this had happened.</a:t>
            </a:r>
            <a:br>
              <a:rPr lang="en-US" sz="2400" dirty="0">
                <a:effectLst/>
                <a:ea typeface="Calibri" panose="020F0502020204030204" pitchFamily="34" charset="0"/>
                <a:cs typeface="Times New Roman" panose="02020603050405020304" pitchFamily="18" charset="0"/>
              </a:rPr>
            </a:br>
            <a:br>
              <a:rPr lang="en-US" sz="2400" dirty="0">
                <a:effectLst/>
                <a:ea typeface="Calibri" panose="020F0502020204030204" pitchFamily="34" charset="0"/>
                <a:cs typeface="Times New Roman" panose="02020603050405020304" pitchFamily="18" charset="0"/>
              </a:rPr>
            </a:br>
            <a:r>
              <a:rPr lang="en-US" sz="2400" dirty="0">
                <a:effectLst/>
                <a:ea typeface="Calibri" panose="020F0502020204030204" pitchFamily="34" charset="0"/>
                <a:cs typeface="Times New Roman" panose="02020603050405020304" pitchFamily="18" charset="0"/>
              </a:rPr>
              <a:t>So do all who live to see such times, but that is not for them to decide. All we have to decide is what to do with the time that is given to us. There are other forces at work in this world, besides the will of evil. Bilbo was meant to find the Ring, in which case, you also were meant to have it. And that is an encouraging thought.</a:t>
            </a:r>
            <a:br>
              <a:rPr lang="en-US" sz="2400" dirty="0">
                <a:effectLst/>
                <a:ea typeface="Calibri" panose="020F0502020204030204" pitchFamily="34" charset="0"/>
                <a:cs typeface="Times New Roman" panose="02020603050405020304" pitchFamily="18" charset="0"/>
              </a:rPr>
            </a:br>
            <a:endParaRPr lang="en-US" sz="2400" dirty="0">
              <a:effectLs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845093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Matthew 22:37-40</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16</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841248" y="2777752"/>
            <a:ext cx="10279036" cy="3170099"/>
          </a:xfrm>
          <a:prstGeom prst="rect">
            <a:avLst/>
          </a:prstGeom>
          <a:noFill/>
        </p:spPr>
        <p:txBody>
          <a:bodyPr wrap="square" rtlCol="0">
            <a:spAutoFit/>
          </a:bodyPr>
          <a:lstStyle/>
          <a:p>
            <a:r>
              <a:rPr lang="en-US" sz="4000" dirty="0"/>
              <a:t>[40] "'You SHALL LOVE THE LORD YOUR GOD WITH ALL YOUR HEART, AND WITH ALL YOUR SOUL, AND WITH ALL YOUR MIND.' [38] This is the great and foremost commandment. [39] The second is like it, 'You SHALL LOVE YOUR NEIGHBOR AS YOURSELF.' [40] On these two commandments depend the whole Law and the Prophets."</a:t>
            </a:r>
          </a:p>
        </p:txBody>
      </p:sp>
    </p:spTree>
    <p:extLst>
      <p:ext uri="{BB962C8B-B14F-4D97-AF65-F5344CB8AC3E}">
        <p14:creationId xmlns:p14="http://schemas.microsoft.com/office/powerpoint/2010/main" val="723105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ne person stanging on misty jagged mountain">
            <a:extLst>
              <a:ext uri="{FF2B5EF4-FFF2-40B4-BE49-F238E27FC236}">
                <a16:creationId xmlns:a16="http://schemas.microsoft.com/office/drawing/2014/main" id="{0356F6D3-ADFE-9B7F-1AF6-D4680AC6F4C4}"/>
              </a:ext>
            </a:extLst>
          </p:cNvPr>
          <p:cNvPicPr>
            <a:picLocks noChangeAspect="1"/>
          </p:cNvPicPr>
          <p:nvPr/>
        </p:nvPicPr>
        <p:blipFill rotWithShape="1">
          <a:blip r:embed="rId2"/>
          <a:srcRect t="12695" r="-1" b="8613"/>
          <a:stretch/>
        </p:blipFill>
        <p:spPr>
          <a:xfrm>
            <a:off x="-1" y="-1"/>
            <a:ext cx="12188952" cy="6858000"/>
          </a:xfrm>
          <a:prstGeom prst="rect">
            <a:avLst/>
          </a:prstGeom>
        </p:spPr>
      </p:pic>
      <p:sp>
        <p:nvSpPr>
          <p:cNvPr id="18" name="Rectangle 17">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CAEC744-ABDC-7469-DE88-A813A18FC023}"/>
              </a:ext>
            </a:extLst>
          </p:cNvPr>
          <p:cNvSpPr>
            <a:spLocks noGrp="1"/>
          </p:cNvSpPr>
          <p:nvPr>
            <p:ph type="title"/>
          </p:nvPr>
        </p:nvSpPr>
        <p:spPr>
          <a:xfrm>
            <a:off x="285136" y="553097"/>
            <a:ext cx="5975555" cy="1069848"/>
          </a:xfrm>
        </p:spPr>
        <p:txBody>
          <a:bodyPr vert="horz" lIns="91440" tIns="45720" rIns="91440" bIns="45720" rtlCol="0" anchor="ctr">
            <a:normAutofit/>
          </a:bodyPr>
          <a:lstStyle/>
          <a:p>
            <a:pPr algn="ctr"/>
            <a:r>
              <a:rPr lang="en-US" sz="6000" dirty="0">
                <a:solidFill>
                  <a:schemeClr val="accent5">
                    <a:lumMod val="75000"/>
                  </a:schemeClr>
                </a:solidFill>
              </a:rPr>
              <a:t>7 I Am Statements in John</a:t>
            </a:r>
          </a:p>
        </p:txBody>
      </p:sp>
      <p:sp>
        <p:nvSpPr>
          <p:cNvPr id="6" name="Slide Number Placeholder 5">
            <a:extLst>
              <a:ext uri="{FF2B5EF4-FFF2-40B4-BE49-F238E27FC236}">
                <a16:creationId xmlns:a16="http://schemas.microsoft.com/office/drawing/2014/main" id="{B3108864-21D9-5F3D-E771-1B64F0C51B9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C18C1E5-FB55-42F5-BD6D-9CC153FCDBE6}" type="slidenum">
              <a:rPr lang="en-US">
                <a:solidFill>
                  <a:schemeClr val="bg1"/>
                </a:solidFill>
              </a:rPr>
              <a:pPr>
                <a:spcAft>
                  <a:spcPts val="600"/>
                </a:spcAft>
              </a:pPr>
              <a:t>2</a:t>
            </a:fld>
            <a:endParaRPr lang="en-US">
              <a:solidFill>
                <a:schemeClr val="bg1"/>
              </a:solidFill>
            </a:endParaRPr>
          </a:p>
        </p:txBody>
      </p:sp>
      <p:sp>
        <p:nvSpPr>
          <p:cNvPr id="12" name="TextBox 11">
            <a:extLst>
              <a:ext uri="{FF2B5EF4-FFF2-40B4-BE49-F238E27FC236}">
                <a16:creationId xmlns:a16="http://schemas.microsoft.com/office/drawing/2014/main" id="{1427511F-13B9-0B19-A54C-EABB79F3C337}"/>
              </a:ext>
            </a:extLst>
          </p:cNvPr>
          <p:cNvSpPr txBox="1"/>
          <p:nvPr/>
        </p:nvSpPr>
        <p:spPr>
          <a:xfrm>
            <a:off x="5233218" y="2942303"/>
            <a:ext cx="5975556" cy="4031873"/>
          </a:xfrm>
          <a:prstGeom prst="rect">
            <a:avLst/>
          </a:prstGeom>
          <a:noFill/>
        </p:spPr>
        <p:txBody>
          <a:bodyPr wrap="square" rtlCol="0">
            <a:spAutoFit/>
          </a:bodyPr>
          <a:lstStyle/>
          <a:p>
            <a:r>
              <a:rPr lang="en-US" sz="3200" dirty="0">
                <a:solidFill>
                  <a:srgbClr val="92D050"/>
                </a:solidFill>
              </a:rPr>
              <a:t>I am the bread of life (John 6:35, 48)</a:t>
            </a:r>
          </a:p>
          <a:p>
            <a:r>
              <a:rPr lang="en-US" sz="3200" dirty="0">
                <a:solidFill>
                  <a:srgbClr val="92D050"/>
                </a:solidFill>
              </a:rPr>
              <a:t>I am the light of the world (John 8:12; 9:5; 12:46)</a:t>
            </a:r>
          </a:p>
          <a:p>
            <a:r>
              <a:rPr lang="en-US" sz="3200" dirty="0">
                <a:solidFill>
                  <a:srgbClr val="92D050"/>
                </a:solidFill>
              </a:rPr>
              <a:t>I am the door of the sheep fold (John 10:7)</a:t>
            </a:r>
          </a:p>
          <a:p>
            <a:r>
              <a:rPr lang="en-US" sz="3200" dirty="0">
                <a:solidFill>
                  <a:srgbClr val="92D050"/>
                </a:solidFill>
              </a:rPr>
              <a:t>I am the good shepherd (John 10:11)</a:t>
            </a:r>
          </a:p>
          <a:p>
            <a:r>
              <a:rPr lang="en-US" sz="3200" dirty="0">
                <a:solidFill>
                  <a:srgbClr val="92D050"/>
                </a:solidFill>
              </a:rPr>
              <a:t>I am the resurrection and the life (John 11:25)</a:t>
            </a:r>
          </a:p>
          <a:p>
            <a:r>
              <a:rPr lang="en-US" sz="3200" dirty="0">
                <a:solidFill>
                  <a:srgbClr val="92D050"/>
                </a:solidFill>
              </a:rPr>
              <a:t>I am the way, the truth and the life (John 14:6)</a:t>
            </a:r>
          </a:p>
          <a:p>
            <a:r>
              <a:rPr lang="en-US" sz="3200" dirty="0">
                <a:solidFill>
                  <a:srgbClr val="92D050"/>
                </a:solidFill>
              </a:rPr>
              <a:t>I am the true vine (John 15:1)</a:t>
            </a:r>
          </a:p>
          <a:p>
            <a:endParaRPr lang="en-US" sz="3200" dirty="0">
              <a:solidFill>
                <a:srgbClr val="92D050"/>
              </a:solidFill>
            </a:endParaRPr>
          </a:p>
        </p:txBody>
      </p:sp>
    </p:spTree>
    <p:extLst>
      <p:ext uri="{BB962C8B-B14F-4D97-AF65-F5344CB8AC3E}">
        <p14:creationId xmlns:p14="http://schemas.microsoft.com/office/powerpoint/2010/main" val="3283206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4A1D1-DD07-4DD2-A527-4B1F52D6AB78}"/>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l"/>
            <a:r>
              <a:rPr lang="en-US" sz="6600" dirty="0">
                <a:solidFill>
                  <a:schemeClr val="tx1"/>
                </a:solidFill>
              </a:rPr>
              <a:t>Matthew 5:14-16</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9F60C"/>
          </a:solidFill>
          <a:ln w="38100" cap="rnd">
            <a:solidFill>
              <a:srgbClr val="F9F60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7E8896-AA49-4FBF-8BB1-9480E622D5AF}"/>
              </a:ext>
            </a:extLst>
          </p:cNvPr>
          <p:cNvSpPr>
            <a:spLocks noGrp="1"/>
          </p:cNvSpPr>
          <p:nvPr>
            <p:ph type="body" sz="quarter" idx="13"/>
          </p:nvPr>
        </p:nvSpPr>
        <p:spPr>
          <a:xfrm>
            <a:off x="206478" y="2872899"/>
            <a:ext cx="6179574" cy="3320668"/>
          </a:xfrm>
        </p:spPr>
        <p:txBody>
          <a:bodyPr vert="horz" lIns="91440" tIns="45720" rIns="91440" bIns="45720" rtlCol="0">
            <a:normAutofit/>
          </a:bodyPr>
          <a:lstStyle/>
          <a:p>
            <a:pPr marL="0" lvl="0" indent="0" algn="l"/>
            <a:r>
              <a:rPr lang="en-US" dirty="0">
                <a:solidFill>
                  <a:schemeClr val="tx1"/>
                </a:solidFill>
              </a:rPr>
              <a:t>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a:t>
            </a:r>
          </a:p>
        </p:txBody>
      </p:sp>
      <p:pic>
        <p:nvPicPr>
          <p:cNvPr id="8" name="Picture 7" descr="A yellow and black sign with black text&#10;&#10;Description automatically generated">
            <a:extLst>
              <a:ext uri="{FF2B5EF4-FFF2-40B4-BE49-F238E27FC236}">
                <a16:creationId xmlns:a16="http://schemas.microsoft.com/office/drawing/2014/main" id="{7BC18011-B0D7-CAB7-B9BD-4808929BD25B}"/>
              </a:ext>
            </a:extLst>
          </p:cNvPr>
          <p:cNvPicPr>
            <a:picLocks noChangeAspect="1"/>
          </p:cNvPicPr>
          <p:nvPr/>
        </p:nvPicPr>
        <p:blipFill rotWithShape="1">
          <a:blip r:embed="rId2"/>
          <a:srcRect t="302"/>
          <a:stretch/>
        </p:blipFill>
        <p:spPr>
          <a:xfrm>
            <a:off x="6192811" y="375288"/>
            <a:ext cx="5999189" cy="59810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Date Placeholder 3">
            <a:extLst>
              <a:ext uri="{FF2B5EF4-FFF2-40B4-BE49-F238E27FC236}">
                <a16:creationId xmlns:a16="http://schemas.microsoft.com/office/drawing/2014/main" id="{1CB1E77D-BC6B-46E9-A266-292BF5B66921}"/>
              </a:ext>
            </a:extLst>
          </p:cNvPr>
          <p:cNvSpPr>
            <a:spLocks noGrp="1"/>
          </p:cNvSpPr>
          <p:nvPr>
            <p:ph type="dt" sz="half" idx="4294967295"/>
          </p:nvPr>
        </p:nvSpPr>
        <p:spPr>
          <a:xfrm>
            <a:off x="7239763" y="6356350"/>
            <a:ext cx="3027813" cy="365125"/>
          </a:xfrm>
        </p:spPr>
        <p:txBody>
          <a:bodyPr vert="horz" lIns="91440" tIns="45720" rIns="91440" bIns="45720" rtlCol="0" anchor="ctr">
            <a:normAutofit/>
          </a:bodyPr>
          <a:lstStyle/>
          <a:p>
            <a:pPr algn="r">
              <a:spcAft>
                <a:spcPts val="600"/>
              </a:spcAft>
            </a:pPr>
            <a:r>
              <a:rPr lang="en-US">
                <a:solidFill>
                  <a:srgbClr val="FBF9F6"/>
                </a:solidFill>
              </a:rPr>
              <a:t>9/3/20XX</a:t>
            </a:r>
          </a:p>
        </p:txBody>
      </p:sp>
      <p:sp>
        <p:nvSpPr>
          <p:cNvPr id="6" name="Slide Number Placeholder 5">
            <a:extLst>
              <a:ext uri="{FF2B5EF4-FFF2-40B4-BE49-F238E27FC236}">
                <a16:creationId xmlns:a16="http://schemas.microsoft.com/office/drawing/2014/main" id="{082C8496-0D63-4559-BFA5-683F5780142B}"/>
              </a:ext>
            </a:extLst>
          </p:cNvPr>
          <p:cNvSpPr>
            <a:spLocks noGrp="1"/>
          </p:cNvSpPr>
          <p:nvPr>
            <p:ph type="sldNum" sz="quarter" idx="4294967295"/>
          </p:nvPr>
        </p:nvSpPr>
        <p:spPr>
          <a:xfrm>
            <a:off x="10411012" y="6356350"/>
            <a:ext cx="942788" cy="365125"/>
          </a:xfrm>
        </p:spPr>
        <p:txBody>
          <a:bodyPr vert="horz" lIns="91440" tIns="45720" rIns="91440" bIns="45720" rtlCol="0" anchor="ctr">
            <a:normAutofit/>
          </a:bodyPr>
          <a:lstStyle/>
          <a:p>
            <a:pPr>
              <a:spcAft>
                <a:spcPts val="600"/>
              </a:spcAft>
            </a:pPr>
            <a:fld id="{2C18C1E5-FB55-42F5-BD6D-9CC153FCDBE6}" type="slidenum">
              <a:rPr lang="en-US">
                <a:solidFill>
                  <a:srgbClr val="FBF9F6"/>
                </a:solidFill>
              </a:rPr>
              <a:pPr>
                <a:spcAft>
                  <a:spcPts val="600"/>
                </a:spcAft>
              </a:pPr>
              <a:t>3</a:t>
            </a:fld>
            <a:endParaRPr lang="en-US">
              <a:solidFill>
                <a:srgbClr val="FBF9F6"/>
              </a:solidFill>
            </a:endParaRPr>
          </a:p>
        </p:txBody>
      </p:sp>
    </p:spTree>
    <p:extLst>
      <p:ext uri="{BB962C8B-B14F-4D97-AF65-F5344CB8AC3E}">
        <p14:creationId xmlns:p14="http://schemas.microsoft.com/office/powerpoint/2010/main" val="2442842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CF441D-61E5-7862-A731-D56445A7048D}"/>
              </a:ext>
            </a:extLst>
          </p:cNvPr>
          <p:cNvSpPr>
            <a:spLocks noGrp="1"/>
          </p:cNvSpPr>
          <p:nvPr>
            <p:ph type="sldNum" sz="quarter" idx="12"/>
          </p:nvPr>
        </p:nvSpPr>
        <p:spPr/>
        <p:txBody>
          <a:bodyPr/>
          <a:lstStyle/>
          <a:p>
            <a:fld id="{2C18C1E5-FB55-42F5-BD6D-9CC153FCDBE6}" type="slidenum">
              <a:rPr lang="en-US" smtClean="0"/>
              <a:pPr/>
              <a:t>4</a:t>
            </a:fld>
            <a:endParaRPr lang="en-US" dirty="0"/>
          </a:p>
        </p:txBody>
      </p:sp>
      <p:sp>
        <p:nvSpPr>
          <p:cNvPr id="7" name="Picture Placeholder 6">
            <a:extLst>
              <a:ext uri="{FF2B5EF4-FFF2-40B4-BE49-F238E27FC236}">
                <a16:creationId xmlns:a16="http://schemas.microsoft.com/office/drawing/2014/main" id="{8AD1EDC8-0D7D-253F-C1A8-A526A56F8976}"/>
              </a:ext>
            </a:extLst>
          </p:cNvPr>
          <p:cNvSpPr>
            <a:spLocks noGrp="1"/>
          </p:cNvSpPr>
          <p:nvPr>
            <p:ph type="pic" sz="quarter" idx="15"/>
          </p:nvPr>
        </p:nvSpPr>
        <p:spPr/>
        <p:txBody>
          <a:bodyPr/>
          <a:lstStyle/>
          <a:p>
            <a:endParaRPr lang="en-US"/>
          </a:p>
        </p:txBody>
      </p:sp>
      <p:pic>
        <p:nvPicPr>
          <p:cNvPr id="12" name="Picture 11">
            <a:extLst>
              <a:ext uri="{FF2B5EF4-FFF2-40B4-BE49-F238E27FC236}">
                <a16:creationId xmlns:a16="http://schemas.microsoft.com/office/drawing/2014/main" id="{7E81B8C6-0EF7-DA59-81B5-A978778DB92B}"/>
              </a:ext>
            </a:extLst>
          </p:cNvPr>
          <p:cNvPicPr>
            <a:picLocks noChangeAspect="1"/>
          </p:cNvPicPr>
          <p:nvPr/>
        </p:nvPicPr>
        <p:blipFill>
          <a:blip r:embed="rId2"/>
          <a:stretch>
            <a:fillRect/>
          </a:stretch>
        </p:blipFill>
        <p:spPr>
          <a:xfrm>
            <a:off x="3804671" y="104824"/>
            <a:ext cx="4980864" cy="6389843"/>
          </a:xfrm>
          <a:prstGeom prst="rect">
            <a:avLst/>
          </a:prstGeom>
        </p:spPr>
      </p:pic>
    </p:spTree>
    <p:extLst>
      <p:ext uri="{BB962C8B-B14F-4D97-AF65-F5344CB8AC3E}">
        <p14:creationId xmlns:p14="http://schemas.microsoft.com/office/powerpoint/2010/main" val="1904612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CF441D-61E5-7862-A731-D56445A7048D}"/>
              </a:ext>
            </a:extLst>
          </p:cNvPr>
          <p:cNvSpPr>
            <a:spLocks noGrp="1"/>
          </p:cNvSpPr>
          <p:nvPr>
            <p:ph type="sldNum" sz="quarter" idx="12"/>
          </p:nvPr>
        </p:nvSpPr>
        <p:spPr/>
        <p:txBody>
          <a:bodyPr/>
          <a:lstStyle/>
          <a:p>
            <a:fld id="{2C18C1E5-FB55-42F5-BD6D-9CC153FCDBE6}" type="slidenum">
              <a:rPr lang="en-US" smtClean="0"/>
              <a:pPr/>
              <a:t>5</a:t>
            </a:fld>
            <a:endParaRPr lang="en-US" dirty="0"/>
          </a:p>
        </p:txBody>
      </p:sp>
      <p:sp>
        <p:nvSpPr>
          <p:cNvPr id="7" name="Picture Placeholder 6">
            <a:extLst>
              <a:ext uri="{FF2B5EF4-FFF2-40B4-BE49-F238E27FC236}">
                <a16:creationId xmlns:a16="http://schemas.microsoft.com/office/drawing/2014/main" id="{8AD1EDC8-0D7D-253F-C1A8-A526A56F8976}"/>
              </a:ext>
            </a:extLst>
          </p:cNvPr>
          <p:cNvSpPr>
            <a:spLocks noGrp="1"/>
          </p:cNvSpPr>
          <p:nvPr>
            <p:ph type="pic" sz="quarter" idx="15"/>
          </p:nvPr>
        </p:nvSpPr>
        <p:spPr/>
        <p:txBody>
          <a:bodyPr/>
          <a:lstStyle/>
          <a:p>
            <a:endParaRPr lang="en-US"/>
          </a:p>
        </p:txBody>
      </p:sp>
      <p:sp>
        <p:nvSpPr>
          <p:cNvPr id="10" name="Text Placeholder 9">
            <a:extLst>
              <a:ext uri="{FF2B5EF4-FFF2-40B4-BE49-F238E27FC236}">
                <a16:creationId xmlns:a16="http://schemas.microsoft.com/office/drawing/2014/main" id="{0931D9A0-8500-75E2-73AF-AB6E08A40B06}"/>
              </a:ext>
            </a:extLst>
          </p:cNvPr>
          <p:cNvSpPr>
            <a:spLocks noGrp="1"/>
          </p:cNvSpPr>
          <p:nvPr>
            <p:ph type="body" sz="quarter" idx="20"/>
          </p:nvPr>
        </p:nvSpPr>
        <p:spPr/>
        <p:txBody>
          <a:bodyPr/>
          <a:lstStyle/>
          <a:p>
            <a:endParaRPr lang="en-US"/>
          </a:p>
        </p:txBody>
      </p:sp>
      <p:pic>
        <p:nvPicPr>
          <p:cNvPr id="3" name="Picture 2">
            <a:extLst>
              <a:ext uri="{FF2B5EF4-FFF2-40B4-BE49-F238E27FC236}">
                <a16:creationId xmlns:a16="http://schemas.microsoft.com/office/drawing/2014/main" id="{D6BDB100-AEB1-57D0-F40E-733D1E409684}"/>
              </a:ext>
            </a:extLst>
          </p:cNvPr>
          <p:cNvPicPr>
            <a:picLocks noChangeAspect="1"/>
          </p:cNvPicPr>
          <p:nvPr/>
        </p:nvPicPr>
        <p:blipFill>
          <a:blip r:embed="rId2"/>
          <a:stretch>
            <a:fillRect/>
          </a:stretch>
        </p:blipFill>
        <p:spPr>
          <a:xfrm>
            <a:off x="2219337" y="1256968"/>
            <a:ext cx="7750277" cy="5601032"/>
          </a:xfrm>
          <a:prstGeom prst="rect">
            <a:avLst/>
          </a:prstGeom>
        </p:spPr>
      </p:pic>
    </p:spTree>
    <p:extLst>
      <p:ext uri="{BB962C8B-B14F-4D97-AF65-F5344CB8AC3E}">
        <p14:creationId xmlns:p14="http://schemas.microsoft.com/office/powerpoint/2010/main" val="10137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Romans 6:1-2</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6</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663677" y="2898058"/>
            <a:ext cx="11053917" cy="2123658"/>
          </a:xfrm>
          <a:prstGeom prst="rect">
            <a:avLst/>
          </a:prstGeom>
          <a:noFill/>
        </p:spPr>
        <p:txBody>
          <a:bodyPr wrap="square" rtlCol="0">
            <a:spAutoFit/>
          </a:bodyPr>
          <a:lstStyle/>
          <a:p>
            <a:r>
              <a:rPr lang="en-US" sz="4400" dirty="0"/>
              <a:t>What shall we say then? Are we to continue in sin so that grace may increase?</a:t>
            </a:r>
          </a:p>
          <a:p>
            <a:endParaRPr lang="en-US" sz="4400" dirty="0"/>
          </a:p>
          <a:p>
            <a:r>
              <a:rPr lang="en-US" sz="4400" dirty="0"/>
              <a:t>MAY IT NEVER BE! HOW SHALL WE WHO DIED TO SIN STILL LIVE IN IT?</a:t>
            </a:r>
          </a:p>
        </p:txBody>
      </p:sp>
    </p:spTree>
    <p:extLst>
      <p:ext uri="{BB962C8B-B14F-4D97-AF65-F5344CB8AC3E}">
        <p14:creationId xmlns:p14="http://schemas.microsoft.com/office/powerpoint/2010/main" val="3352343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 name="Rectangle 1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a:xfrm>
            <a:off x="841246" y="673770"/>
            <a:ext cx="3644489" cy="2414488"/>
          </a:xfrm>
        </p:spPr>
        <p:txBody>
          <a:bodyPr vert="horz" lIns="91440" tIns="45720" rIns="91440" bIns="45720" rtlCol="0" anchor="t">
            <a:normAutofit/>
          </a:bodyPr>
          <a:lstStyle/>
          <a:p>
            <a:pPr algn="l">
              <a:lnSpc>
                <a:spcPct val="90000"/>
              </a:lnSpc>
            </a:pPr>
            <a:r>
              <a:rPr lang="en-US" sz="5600"/>
              <a:t>How do We Live? – Barna Group</a:t>
            </a:r>
          </a:p>
        </p:txBody>
      </p:sp>
      <p:sp>
        <p:nvSpPr>
          <p:cNvPr id="12" name="TextBox 11">
            <a:extLst>
              <a:ext uri="{FF2B5EF4-FFF2-40B4-BE49-F238E27FC236}">
                <a16:creationId xmlns:a16="http://schemas.microsoft.com/office/drawing/2014/main" id="{451214CF-664B-04A4-8CDF-804086FA2D28}"/>
              </a:ext>
            </a:extLst>
          </p:cNvPr>
          <p:cNvSpPr txBox="1"/>
          <p:nvPr/>
        </p:nvSpPr>
        <p:spPr>
          <a:xfrm>
            <a:off x="5914103" y="925178"/>
            <a:ext cx="5995219" cy="5294647"/>
          </a:xfrm>
          <a:prstGeom prst="rect">
            <a:avLst/>
          </a:prstGeom>
        </p:spPr>
        <p:txBody>
          <a:bodyPr vert="horz" lIns="91440" tIns="45720" rIns="91440" bIns="45720" rtlCol="0">
            <a:noAutofit/>
          </a:bodyPr>
          <a:lstStyle/>
          <a:p>
            <a:pPr>
              <a:lnSpc>
                <a:spcPct val="110000"/>
              </a:lnSpc>
              <a:spcAft>
                <a:spcPts val="600"/>
              </a:spcAft>
            </a:pPr>
            <a:r>
              <a:rPr lang="en-US" sz="2800" dirty="0"/>
              <a:t>…in 2007 we found that most of the lifestyle activities of born-again Christians were statistically equivalent to those of non-born-</a:t>
            </a:r>
            <a:r>
              <a:rPr lang="en-US" sz="2800" dirty="0" err="1"/>
              <a:t>agains</a:t>
            </a:r>
            <a:r>
              <a:rPr lang="en-US" sz="2800" dirty="0"/>
              <a:t>. When asked to identify their activities over the last thirty days, born-again believers were just as likely to bet or gamble, to visit a pornographic website, to take something that did not belong to them, to consult a medium or psychic, to physically fight or abuse someone, to have consumed enough alcohol to be considered legally drunk, to have used an illegal, non-prescription drug, to have said something to someone that was not true, to have gotten back at someone for something he or she did, and to have said mean things behind another person’s back.</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a:xfrm>
            <a:off x="10162031" y="6356350"/>
            <a:ext cx="1188720" cy="365125"/>
          </a:xfrm>
        </p:spPr>
        <p:txBody>
          <a:bodyPr vert="horz" lIns="91440" tIns="45720" rIns="91440" bIns="45720" rtlCol="0" anchor="ctr">
            <a:normAutofit/>
          </a:bodyPr>
          <a:lstStyle/>
          <a:p>
            <a:pPr>
              <a:spcAft>
                <a:spcPts val="600"/>
              </a:spcAft>
            </a:pPr>
            <a:fld id="{2C18C1E5-FB55-42F5-BD6D-9CC153FCDBE6}" type="slidenum">
              <a:rPr lang="en-US" smtClean="0"/>
              <a:pPr>
                <a:spcAft>
                  <a:spcPts val="600"/>
                </a:spcAft>
              </a:pPr>
              <a:t>7</a:t>
            </a:fld>
            <a:endParaRPr lang="en-US"/>
          </a:p>
        </p:txBody>
      </p:sp>
    </p:spTree>
    <p:extLst>
      <p:ext uri="{BB962C8B-B14F-4D97-AF65-F5344CB8AC3E}">
        <p14:creationId xmlns:p14="http://schemas.microsoft.com/office/powerpoint/2010/main" val="2332434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Ephesians 5:1-7</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8</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356419" y="2423791"/>
            <a:ext cx="5405285" cy="4031873"/>
          </a:xfrm>
          <a:prstGeom prst="rect">
            <a:avLst/>
          </a:prstGeom>
          <a:noFill/>
        </p:spPr>
        <p:txBody>
          <a:bodyPr wrap="square" rtlCol="0">
            <a:spAutoFit/>
          </a:bodyPr>
          <a:lstStyle/>
          <a:p>
            <a:r>
              <a:rPr lang="en-US" sz="3200" dirty="0"/>
              <a:t>Therefore be imitators of God, as beloved children; [2] and walk in love, just as Christ also loved you and gave Himself up for us, an offering and a sacrifice to God as a fragrant aroma. [3] But immorality or any impurity or greed must not even be named among you, as is proper among saints; [4] and there must be no filthiness and silly talk, or coarse jesting, which are not fitting, but rather giving of thanks. </a:t>
            </a:r>
          </a:p>
        </p:txBody>
      </p:sp>
      <p:sp>
        <p:nvSpPr>
          <p:cNvPr id="3" name="TextBox 2">
            <a:extLst>
              <a:ext uri="{FF2B5EF4-FFF2-40B4-BE49-F238E27FC236}">
                <a16:creationId xmlns:a16="http://schemas.microsoft.com/office/drawing/2014/main" id="{0F79B315-EBBC-DA54-A777-1909F33F212B}"/>
              </a:ext>
            </a:extLst>
          </p:cNvPr>
          <p:cNvSpPr txBox="1"/>
          <p:nvPr/>
        </p:nvSpPr>
        <p:spPr>
          <a:xfrm>
            <a:off x="6430298" y="2423791"/>
            <a:ext cx="5324168" cy="3539430"/>
          </a:xfrm>
          <a:prstGeom prst="rect">
            <a:avLst/>
          </a:prstGeom>
          <a:noFill/>
        </p:spPr>
        <p:txBody>
          <a:bodyPr wrap="square" rtlCol="0">
            <a:spAutoFit/>
          </a:bodyPr>
          <a:lstStyle/>
          <a:p>
            <a:r>
              <a:rPr lang="en-US" sz="3200" dirty="0"/>
              <a:t>[5] For this you know with certainty, that no immoral or impure person or covetous man, who is an idolater, has an inheritance in the kingdom of Christ and God. [6] Let no one deceive you with empty words, for because of these things the wrath of God comes upon the sons of disobedience. [7] Therefore do not be partakers with them;</a:t>
            </a:r>
          </a:p>
        </p:txBody>
      </p:sp>
    </p:spTree>
    <p:extLst>
      <p:ext uri="{BB962C8B-B14F-4D97-AF65-F5344CB8AC3E}">
        <p14:creationId xmlns:p14="http://schemas.microsoft.com/office/powerpoint/2010/main" val="2800971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9A4-87B3-9D93-6051-2A9F14C9D4D9}"/>
              </a:ext>
            </a:extLst>
          </p:cNvPr>
          <p:cNvSpPr>
            <a:spLocks noGrp="1"/>
          </p:cNvSpPr>
          <p:nvPr>
            <p:ph type="title"/>
          </p:nvPr>
        </p:nvSpPr>
        <p:spPr/>
        <p:txBody>
          <a:bodyPr/>
          <a:lstStyle/>
          <a:p>
            <a:r>
              <a:rPr lang="en-US" dirty="0"/>
              <a:t>Ephesians 5:8-21</a:t>
            </a:r>
          </a:p>
        </p:txBody>
      </p:sp>
      <p:sp>
        <p:nvSpPr>
          <p:cNvPr id="5" name="Slide Number Placeholder 4">
            <a:extLst>
              <a:ext uri="{FF2B5EF4-FFF2-40B4-BE49-F238E27FC236}">
                <a16:creationId xmlns:a16="http://schemas.microsoft.com/office/drawing/2014/main" id="{48B11626-8396-D435-CA2C-1B25BE27547F}"/>
              </a:ext>
            </a:extLst>
          </p:cNvPr>
          <p:cNvSpPr>
            <a:spLocks noGrp="1"/>
          </p:cNvSpPr>
          <p:nvPr>
            <p:ph type="sldNum" sz="quarter" idx="12"/>
          </p:nvPr>
        </p:nvSpPr>
        <p:spPr/>
        <p:txBody>
          <a:bodyPr/>
          <a:lstStyle/>
          <a:p>
            <a:fld id="{2C18C1E5-FB55-42F5-BD6D-9CC153FCDBE6}" type="slidenum">
              <a:rPr lang="en-US" smtClean="0"/>
              <a:pPr/>
              <a:t>9</a:t>
            </a:fld>
            <a:endParaRPr lang="en-US" dirty="0"/>
          </a:p>
        </p:txBody>
      </p:sp>
      <p:sp>
        <p:nvSpPr>
          <p:cNvPr id="12" name="TextBox 11">
            <a:extLst>
              <a:ext uri="{FF2B5EF4-FFF2-40B4-BE49-F238E27FC236}">
                <a16:creationId xmlns:a16="http://schemas.microsoft.com/office/drawing/2014/main" id="{451214CF-664B-04A4-8CDF-804086FA2D28}"/>
              </a:ext>
            </a:extLst>
          </p:cNvPr>
          <p:cNvSpPr txBox="1"/>
          <p:nvPr/>
        </p:nvSpPr>
        <p:spPr>
          <a:xfrm>
            <a:off x="356419" y="2423791"/>
            <a:ext cx="5405285" cy="4031873"/>
          </a:xfrm>
          <a:prstGeom prst="rect">
            <a:avLst/>
          </a:prstGeom>
          <a:noFill/>
        </p:spPr>
        <p:txBody>
          <a:bodyPr wrap="square" rtlCol="0">
            <a:spAutoFit/>
          </a:bodyPr>
          <a:lstStyle/>
          <a:p>
            <a:r>
              <a:rPr lang="en-US" sz="3200" dirty="0"/>
              <a:t>[8] For you were formerly darkness, but now you are Light in the Lord; walk as children of Light [9] (for the fruit of the Light consists in all goodness and righteousness and truth), [10] trying to learn what is pleasing to the Lord. [11] Do not participate in the unfruitful deeds of darkness, but instead even expose them; [12] for it is disgraceful even to speak of the things which are done by them in secret. </a:t>
            </a:r>
          </a:p>
        </p:txBody>
      </p:sp>
      <p:sp>
        <p:nvSpPr>
          <p:cNvPr id="4" name="TextBox 3">
            <a:extLst>
              <a:ext uri="{FF2B5EF4-FFF2-40B4-BE49-F238E27FC236}">
                <a16:creationId xmlns:a16="http://schemas.microsoft.com/office/drawing/2014/main" id="{ADE16895-ACA7-115A-7026-718716A8051C}"/>
              </a:ext>
            </a:extLst>
          </p:cNvPr>
          <p:cNvSpPr txBox="1"/>
          <p:nvPr/>
        </p:nvSpPr>
        <p:spPr>
          <a:xfrm>
            <a:off x="6430298" y="2423791"/>
            <a:ext cx="5597014" cy="4524315"/>
          </a:xfrm>
          <a:prstGeom prst="rect">
            <a:avLst/>
          </a:prstGeom>
          <a:noFill/>
        </p:spPr>
        <p:txBody>
          <a:bodyPr wrap="square" rtlCol="0">
            <a:spAutoFit/>
          </a:bodyPr>
          <a:lstStyle/>
          <a:p>
            <a:r>
              <a:rPr lang="en-US" sz="3200" dirty="0"/>
              <a:t>[13] But all things become visible when they are exposed by the light, for everything that becomes visible is light. For this reason it says, </a:t>
            </a:r>
          </a:p>
          <a:p>
            <a:r>
              <a:rPr lang="en-US" sz="3200" dirty="0"/>
              <a:t>	"Awake, sleeper, </a:t>
            </a:r>
            <a:br>
              <a:rPr lang="en-US" sz="3200" dirty="0"/>
            </a:br>
            <a:r>
              <a:rPr lang="en-US" sz="3200" dirty="0"/>
              <a:t>	And arise from the dead, </a:t>
            </a:r>
            <a:br>
              <a:rPr lang="en-US" sz="3200" dirty="0"/>
            </a:br>
            <a:r>
              <a:rPr lang="en-US" sz="3200" dirty="0"/>
              <a:t>	And Christ will shine on you." </a:t>
            </a:r>
          </a:p>
          <a:p>
            <a:r>
              <a:rPr lang="en-US" sz="3200" dirty="0"/>
              <a:t>[15] Therefore be careful how you walk, not as unwise men but as wise, [16] making the most of your time, because the days are evil. </a:t>
            </a:r>
          </a:p>
        </p:txBody>
      </p:sp>
    </p:spTree>
    <p:extLst>
      <p:ext uri="{BB962C8B-B14F-4D97-AF65-F5344CB8AC3E}">
        <p14:creationId xmlns:p14="http://schemas.microsoft.com/office/powerpoint/2010/main" val="2217569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DA88-2D67-4B30-8205-C5207871128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D2896BB-5566-4403-84AA-2FD10D9622B9}">
  <ds:schemaRefs>
    <ds:schemaRef ds:uri="http://schemas.microsoft.com/sharepoint/v3/contenttype/forms"/>
  </ds:schemaRefs>
</ds:datastoreItem>
</file>

<file path=customXml/itemProps3.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 presentation</Template>
  <TotalTime>23642</TotalTime>
  <Words>1280</Words>
  <Application>Microsoft Office PowerPoint</Application>
  <PresentationFormat>Widescreen</PresentationFormat>
  <Paragraphs>59</Paragraphs>
  <Slides>16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The Hand Black</vt:lpstr>
      <vt:lpstr>The Serif Hand Black</vt:lpstr>
      <vt:lpstr>SketchyVTI</vt:lpstr>
      <vt:lpstr>You are the Light of the World</vt:lpstr>
      <vt:lpstr>7 I Am Statements in John</vt:lpstr>
      <vt:lpstr>Matthew 5:14-16</vt:lpstr>
      <vt:lpstr>PowerPoint Presentation</vt:lpstr>
      <vt:lpstr>PowerPoint Presentation</vt:lpstr>
      <vt:lpstr>Romans 6:1-2</vt:lpstr>
      <vt:lpstr>How do We Live? – Barna Group</vt:lpstr>
      <vt:lpstr>Ephesians 5:1-7</vt:lpstr>
      <vt:lpstr>Ephesians 5:8-21</vt:lpstr>
      <vt:lpstr>Hebrews 3:7-8</vt:lpstr>
      <vt:lpstr>Ephesians 5:8-21</vt:lpstr>
      <vt:lpstr>Philippians 2:3-4</vt:lpstr>
      <vt:lpstr>I John 2:8-10</vt:lpstr>
      <vt:lpstr>Philippians 2:14-16</vt:lpstr>
      <vt:lpstr>PowerPoint Presentation</vt:lpstr>
      <vt:lpstr>Matthew 22:37-40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the Light of the World</dc:title>
  <dc:creator>Craig Casterline</dc:creator>
  <cp:lastModifiedBy>Craig Casterline</cp:lastModifiedBy>
  <cp:revision>2</cp:revision>
  <dcterms:created xsi:type="dcterms:W3CDTF">2023-10-21T04:05:16Z</dcterms:created>
  <dcterms:modified xsi:type="dcterms:W3CDTF">2023-11-06T14:07:31Z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