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296" r:id="rId3"/>
    <p:sldId id="286" r:id="rId4"/>
    <p:sldId id="297" r:id="rId5"/>
    <p:sldId id="300" r:id="rId6"/>
    <p:sldId id="302" r:id="rId7"/>
    <p:sldId id="299" r:id="rId8"/>
    <p:sldId id="303" r:id="rId9"/>
    <p:sldId id="304" r:id="rId10"/>
    <p:sldId id="305" r:id="rId11"/>
    <p:sldId id="294" r:id="rId12"/>
    <p:sldId id="306" r:id="rId13"/>
    <p:sldId id="293" r:id="rId14"/>
    <p:sldId id="295" r:id="rId15"/>
    <p:sldId id="28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95" autoAdjust="0"/>
  </p:normalViewPr>
  <p:slideViewPr>
    <p:cSldViewPr>
      <p:cViewPr varScale="1">
        <p:scale>
          <a:sx n="75" d="100"/>
          <a:sy n="75" d="100"/>
        </p:scale>
        <p:origin x="58" y="178"/>
      </p:cViewPr>
      <p:guideLst>
        <p:guide orient="horz" pos="2160"/>
        <p:guide pos="384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072BCC-88EE-41F2-8635-A247A23BE1F0}" type="datetimeFigureOut">
              <a:rPr lang="en-US" smtClean="0"/>
              <a:pPr/>
              <a:t>12/3/2023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B3186C7-2EED-4602-9280-3E3F19DD0DD0}"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CCCF13-DD98-43BD-98D4-216AFF3D6417}" type="datetimeFigureOut">
              <a:rPr lang="en-US" smtClean="0"/>
              <a:pPr/>
              <a:t>12/3/2023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32A300-0E45-4C08-B819-553844BF0B5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332A300-0E45-4C08-B819-553844BF0B58}"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332A300-0E45-4C08-B819-553844BF0B58}"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5A447BB-CD1A-484A-8196-553F24495951}" type="datetime1">
              <a:rPr lang="en-US" smtClean="0"/>
              <a:pPr/>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6E596-99F3-4534-908E-9E561FF3FB3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C7165B-6F4C-45B1-9C8A-490D908809BD}" type="datetime1">
              <a:rPr lang="en-US" smtClean="0"/>
              <a:pPr/>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6E596-99F3-4534-908E-9E561FF3FB3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4B2891-EE5F-49C1-B592-DCA510F8E760}" type="datetime1">
              <a:rPr lang="en-US" smtClean="0"/>
              <a:pPr/>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6E596-99F3-4534-908E-9E561FF3FB3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73DE6F-937E-4AED-AC45-2F0330B1BB81}" type="datetime1">
              <a:rPr lang="en-US" smtClean="0"/>
              <a:pPr/>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6E596-99F3-4534-908E-9E561FF3FB3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D0D506-7A72-4DE3-AAC0-0A08DBB3EC36}" type="datetime1">
              <a:rPr lang="en-US" smtClean="0"/>
              <a:pPr/>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6E596-99F3-4534-908E-9E561FF3FB3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C5AAFCB-BAC2-48D2-9589-50E30709EF5C}" type="datetime1">
              <a:rPr lang="en-US" smtClean="0"/>
              <a:pPr/>
              <a:t>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46E596-99F3-4534-908E-9E561FF3FB3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821AF96-4695-4299-9315-612AAE283F53}" type="datetime1">
              <a:rPr lang="en-US" smtClean="0"/>
              <a:pPr/>
              <a:t>12/3/2023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46E596-99F3-4534-908E-9E561FF3FB3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EB9159-7C8F-4F3B-82CD-F5B5A62368E0}" type="datetime1">
              <a:rPr lang="en-US" smtClean="0"/>
              <a:pPr/>
              <a:t>12/3/2023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46E596-99F3-4534-908E-9E561FF3FB3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3E42A2-BAD9-4521-BAE0-C0D7B7F5C151}" type="datetime1">
              <a:rPr lang="en-US" smtClean="0"/>
              <a:pPr/>
              <a:t>12/3/2023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46E596-99F3-4534-908E-9E561FF3FB3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1D3E34-A3EA-4729-8A97-67A249D93445}" type="datetime1">
              <a:rPr lang="en-US" smtClean="0"/>
              <a:pPr/>
              <a:t>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46E596-99F3-4534-908E-9E561FF3FB3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D7BA9AE-AD25-4856-A71F-F714770E0185}" type="datetime1">
              <a:rPr lang="en-US" smtClean="0"/>
              <a:pPr/>
              <a:t>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46E596-99F3-4534-908E-9E561FF3FB3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897EE7-24E4-4C64-95E5-CA6151B7E06F}" type="datetime1">
              <a:rPr lang="en-US" smtClean="0"/>
              <a:pPr/>
              <a:t>12/3/2023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46E596-99F3-4534-908E-9E561FF3FB3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C:\Backup-PC_thuis_20231026\Data%20Kerk\Preken\Preek_8-Het_is_volbracht\Suscepit%20Israel.mp3" TargetMode="External"/><Relationship Id="rId1" Type="http://schemas.microsoft.com/office/2007/relationships/media" Target="file:///C:\Backup-PC_thuis_20231026\Data%20Kerk\Preken\Preek_8-Het_is_volbracht\Suscepit%20Israel.mp3" TargetMode="Externa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notesSlide" Target="../notesSlides/notesSlide1.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XICF – Xiamen International Christian Fellowship">
            <a:extLst>
              <a:ext uri="{FF2B5EF4-FFF2-40B4-BE49-F238E27FC236}">
                <a16:creationId xmlns:a16="http://schemas.microsoft.com/office/drawing/2014/main" id="{DB339349-FB45-8FB4-BFD4-7B6A523C503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289303" y="1119116"/>
            <a:ext cx="8874304" cy="221363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289304" y="3429000"/>
            <a:ext cx="9150096" cy="1713305"/>
          </a:xfrm>
        </p:spPr>
        <p:txBody>
          <a:bodyPr anchor="b">
            <a:normAutofit fontScale="90000"/>
          </a:bodyPr>
          <a:lstStyle/>
          <a:p>
            <a:pPr algn="l">
              <a:lnSpc>
                <a:spcPct val="90000"/>
              </a:lnSpc>
            </a:pPr>
            <a:r>
              <a:rPr lang="nl-NL" sz="3800" b="1" dirty="0" err="1"/>
              <a:t>Who</a:t>
            </a:r>
            <a:r>
              <a:rPr lang="nl-NL" sz="3800" b="1" dirty="0"/>
              <a:t> are </a:t>
            </a:r>
            <a:r>
              <a:rPr lang="nl-NL" sz="3800" b="1" dirty="0" err="1"/>
              <a:t>you</a:t>
            </a:r>
            <a:r>
              <a:rPr lang="nl-NL" sz="3800" b="1" dirty="0"/>
              <a:t>, Lord? – Part 2</a:t>
            </a:r>
            <a:br>
              <a:rPr lang="nl-NL" sz="3800" b="1" dirty="0"/>
            </a:br>
            <a:r>
              <a:rPr lang="nl-NL" sz="3800" i="1" dirty="0"/>
              <a:t>It is </a:t>
            </a:r>
            <a:r>
              <a:rPr lang="nl-NL" sz="3800" i="1" dirty="0" err="1"/>
              <a:t>finished</a:t>
            </a:r>
            <a:r>
              <a:rPr lang="nl-NL" sz="3800" i="1" dirty="0"/>
              <a:t> - </a:t>
            </a:r>
            <a:r>
              <a:rPr lang="nl-NL" sz="3800" i="1" dirty="0" err="1"/>
              <a:t>about</a:t>
            </a:r>
            <a:r>
              <a:rPr lang="nl-NL" sz="3800" i="1" dirty="0"/>
              <a:t> </a:t>
            </a:r>
            <a:r>
              <a:rPr lang="nl-NL" sz="3800" i="1" dirty="0" err="1"/>
              <a:t>the</a:t>
            </a:r>
            <a:r>
              <a:rPr lang="nl-NL" sz="3800" i="1" dirty="0"/>
              <a:t> </a:t>
            </a:r>
            <a:r>
              <a:rPr lang="nl-NL" sz="3800" i="1" dirty="0" err="1"/>
              <a:t>fixed</a:t>
            </a:r>
            <a:r>
              <a:rPr lang="nl-NL" sz="3800" i="1" dirty="0"/>
              <a:t> </a:t>
            </a:r>
            <a:r>
              <a:rPr lang="nl-NL" sz="3800" i="1" dirty="0" err="1"/>
              <a:t>melody</a:t>
            </a:r>
            <a:r>
              <a:rPr lang="nl-NL" sz="3800" i="1" dirty="0"/>
              <a:t> of </a:t>
            </a:r>
            <a:r>
              <a:rPr lang="nl-NL" sz="3800" i="1" dirty="0" err="1"/>
              <a:t>creation</a:t>
            </a:r>
            <a:br>
              <a:rPr lang="nl-NL" sz="3800" b="1" dirty="0"/>
            </a:br>
            <a:br>
              <a:rPr lang="nl-NL" sz="3800" b="1" dirty="0"/>
            </a:br>
            <a:r>
              <a:rPr lang="nl-NL" sz="3100" b="1" i="1" dirty="0"/>
              <a:t>John 19:28-30 &amp; Genesis 1:31-2:2 (NIV)</a:t>
            </a:r>
            <a:endParaRPr lang="en-US" sz="3800" i="1" baseline="30000" dirty="0"/>
          </a:p>
        </p:txBody>
      </p:sp>
      <p:sp>
        <p:nvSpPr>
          <p:cNvPr id="3" name="Subtitle 2"/>
          <p:cNvSpPr>
            <a:spLocks noGrp="1"/>
          </p:cNvSpPr>
          <p:nvPr>
            <p:ph type="subTitle" idx="1"/>
          </p:nvPr>
        </p:nvSpPr>
        <p:spPr>
          <a:xfrm>
            <a:off x="1289303" y="5142305"/>
            <a:ext cx="7321298" cy="1029895"/>
          </a:xfrm>
        </p:spPr>
        <p:txBody>
          <a:bodyPr anchor="t">
            <a:normAutofit lnSpcReduction="10000"/>
          </a:bodyPr>
          <a:lstStyle/>
          <a:p>
            <a:pPr algn="l">
              <a:lnSpc>
                <a:spcPct val="90000"/>
              </a:lnSpc>
            </a:pPr>
            <a:r>
              <a:rPr lang="nl-NL" sz="2000" dirty="0">
                <a:solidFill>
                  <a:schemeClr val="tx1"/>
                </a:solidFill>
              </a:rPr>
              <a:t>December 3, 2023</a:t>
            </a:r>
          </a:p>
          <a:p>
            <a:pPr algn="l">
              <a:lnSpc>
                <a:spcPct val="90000"/>
              </a:lnSpc>
            </a:pPr>
            <a:endParaRPr lang="nl-NL" sz="2000" dirty="0">
              <a:solidFill>
                <a:schemeClr val="tx1"/>
              </a:solidFill>
            </a:endParaRPr>
          </a:p>
          <a:p>
            <a:pPr algn="l">
              <a:lnSpc>
                <a:spcPct val="90000"/>
              </a:lnSpc>
            </a:pPr>
            <a:r>
              <a:rPr lang="nl-NL" sz="2000" dirty="0">
                <a:solidFill>
                  <a:schemeClr val="tx1"/>
                </a:solidFill>
              </a:rPr>
              <a:t>Krijn de Jong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A0C80-307E-DFCE-2D9C-8833340ECD42}"/>
              </a:ext>
            </a:extLst>
          </p:cNvPr>
          <p:cNvSpPr>
            <a:spLocks noGrp="1"/>
          </p:cNvSpPr>
          <p:nvPr>
            <p:ph type="title"/>
          </p:nvPr>
        </p:nvSpPr>
        <p:spPr/>
        <p:txBody>
          <a:bodyPr/>
          <a:lstStyle/>
          <a:p>
            <a:pPr algn="l"/>
            <a:r>
              <a:rPr lang="en-US" dirty="0"/>
              <a:t>“It is finished”</a:t>
            </a:r>
            <a:endParaRPr lang="nl-NL" dirty="0"/>
          </a:p>
        </p:txBody>
      </p:sp>
      <p:sp>
        <p:nvSpPr>
          <p:cNvPr id="3" name="Content Placeholder 2">
            <a:extLst>
              <a:ext uri="{FF2B5EF4-FFF2-40B4-BE49-F238E27FC236}">
                <a16:creationId xmlns:a16="http://schemas.microsoft.com/office/drawing/2014/main" id="{6F0BBD09-4173-391C-7794-95E378E5702E}"/>
              </a:ext>
            </a:extLst>
          </p:cNvPr>
          <p:cNvSpPr>
            <a:spLocks noGrp="1"/>
          </p:cNvSpPr>
          <p:nvPr>
            <p:ph idx="1"/>
          </p:nvPr>
        </p:nvSpPr>
        <p:spPr/>
        <p:txBody>
          <a:bodyPr/>
          <a:lstStyle/>
          <a:p>
            <a:r>
              <a:rPr lang="en-US" dirty="0"/>
              <a:t>‘Fixed melody’ of creation + cross + second coming of Jesus</a:t>
            </a:r>
          </a:p>
          <a:p>
            <a:endParaRPr lang="en-US" dirty="0"/>
          </a:p>
          <a:p>
            <a:r>
              <a:rPr lang="en-US" dirty="0"/>
              <a:t>A deeper truth than all other truths about creation</a:t>
            </a:r>
          </a:p>
          <a:p>
            <a:endParaRPr lang="en-US" dirty="0"/>
          </a:p>
          <a:p>
            <a:r>
              <a:rPr lang="en-US" dirty="0"/>
              <a:t>How do we hear this steadfast sound amidst all other sounds?</a:t>
            </a:r>
          </a:p>
          <a:p>
            <a:endParaRPr lang="en-US" dirty="0"/>
          </a:p>
          <a:p>
            <a:r>
              <a:rPr lang="en-US" dirty="0"/>
              <a:t>Music: How do we hear the Cantus Firmus?</a:t>
            </a:r>
            <a:endParaRPr lang="nl-NL" dirty="0"/>
          </a:p>
        </p:txBody>
      </p:sp>
      <p:sp>
        <p:nvSpPr>
          <p:cNvPr id="4" name="Slide Number Placeholder 3">
            <a:extLst>
              <a:ext uri="{FF2B5EF4-FFF2-40B4-BE49-F238E27FC236}">
                <a16:creationId xmlns:a16="http://schemas.microsoft.com/office/drawing/2014/main" id="{14DA533B-A2F2-56ED-27FB-DA0C1A59A28D}"/>
              </a:ext>
            </a:extLst>
          </p:cNvPr>
          <p:cNvSpPr>
            <a:spLocks noGrp="1"/>
          </p:cNvSpPr>
          <p:nvPr>
            <p:ph type="sldNum" sz="quarter" idx="12"/>
          </p:nvPr>
        </p:nvSpPr>
        <p:spPr/>
        <p:txBody>
          <a:bodyPr/>
          <a:lstStyle/>
          <a:p>
            <a:fld id="{5246E596-99F3-4534-908E-9E561FF3FB35}" type="slidenum">
              <a:rPr lang="en-US" smtClean="0"/>
              <a:pPr/>
              <a:t>10</a:t>
            </a:fld>
            <a:endParaRPr lang="en-US"/>
          </a:p>
        </p:txBody>
      </p:sp>
    </p:spTree>
    <p:extLst>
      <p:ext uri="{BB962C8B-B14F-4D97-AF65-F5344CB8AC3E}">
        <p14:creationId xmlns:p14="http://schemas.microsoft.com/office/powerpoint/2010/main" val="375925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8229600" cy="1143000"/>
          </a:xfrm>
        </p:spPr>
        <p:txBody>
          <a:bodyPr>
            <a:normAutofit/>
          </a:bodyPr>
          <a:lstStyle/>
          <a:p>
            <a:r>
              <a:rPr lang="nl-NL" sz="4000" b="1" dirty="0"/>
              <a:t>Cantus </a:t>
            </a:r>
            <a:r>
              <a:rPr lang="nl-NL" sz="4000" b="1" dirty="0" err="1"/>
              <a:t>Firmus</a:t>
            </a:r>
            <a:r>
              <a:rPr lang="nl-NL" sz="4000" b="1" dirty="0"/>
              <a:t> = </a:t>
            </a:r>
            <a:r>
              <a:rPr lang="nl-NL" sz="4000" b="1" dirty="0" err="1"/>
              <a:t>fixed</a:t>
            </a:r>
            <a:r>
              <a:rPr lang="nl-NL" sz="4000" b="1" dirty="0"/>
              <a:t> </a:t>
            </a:r>
            <a:r>
              <a:rPr lang="nl-NL" sz="4000" b="1" dirty="0" err="1"/>
              <a:t>melody</a:t>
            </a:r>
            <a:r>
              <a:rPr lang="nl-NL" sz="4000" b="1" dirty="0"/>
              <a:t> </a:t>
            </a:r>
            <a:endParaRPr lang="en-US" sz="4000" b="1" dirty="0"/>
          </a:p>
        </p:txBody>
      </p:sp>
      <p:sp>
        <p:nvSpPr>
          <p:cNvPr id="4" name="Slide Number Placeholder 3"/>
          <p:cNvSpPr>
            <a:spLocks noGrp="1"/>
          </p:cNvSpPr>
          <p:nvPr>
            <p:ph type="sldNum" sz="quarter" idx="12"/>
          </p:nvPr>
        </p:nvSpPr>
        <p:spPr/>
        <p:txBody>
          <a:bodyPr/>
          <a:lstStyle/>
          <a:p>
            <a:fld id="{5246E596-99F3-4534-908E-9E561FF3FB35}" type="slidenum">
              <a:rPr lang="en-US" smtClean="0"/>
              <a:pPr/>
              <a:t>11</a:t>
            </a:fld>
            <a:endParaRPr lang="en-US"/>
          </a:p>
        </p:txBody>
      </p:sp>
      <p:pic>
        <p:nvPicPr>
          <p:cNvPr id="7" name="Suscepit Israel.mp3">
            <a:hlinkClick r:id="" action="ppaction://media"/>
          </p:cNvPr>
          <p:cNvPicPr>
            <a:picLocks noChangeAspect="1"/>
          </p:cNvPicPr>
          <p:nvPr>
            <a:audioFile r:link="rId2"/>
            <p:extLst>
              <p:ext uri="{DAA4B4D4-6D71-4841-9C94-3DE7FCFB9230}">
                <p14:media xmlns:p14="http://schemas.microsoft.com/office/powerpoint/2010/main" r:link="rId1"/>
              </p:ext>
            </p:extLst>
          </p:nvPr>
        </p:nvPicPr>
        <p:blipFill>
          <a:blip r:embed="rId5" cstate="print"/>
          <a:stretch>
            <a:fillRect/>
          </a:stretch>
        </p:blipFill>
        <p:spPr>
          <a:xfrm>
            <a:off x="5486400" y="1905000"/>
            <a:ext cx="762000" cy="762000"/>
          </a:xfrm>
          <a:prstGeom prst="rect">
            <a:avLst/>
          </a:prstGeom>
        </p:spPr>
      </p:pic>
      <p:sp>
        <p:nvSpPr>
          <p:cNvPr id="8" name="TextBox 7"/>
          <p:cNvSpPr txBox="1"/>
          <p:nvPr/>
        </p:nvSpPr>
        <p:spPr>
          <a:xfrm>
            <a:off x="1981200" y="3429001"/>
            <a:ext cx="8792279" cy="1569660"/>
          </a:xfrm>
          <a:prstGeom prst="rect">
            <a:avLst/>
          </a:prstGeom>
          <a:noFill/>
        </p:spPr>
        <p:txBody>
          <a:bodyPr wrap="none" rtlCol="0">
            <a:spAutoFit/>
          </a:bodyPr>
          <a:lstStyle/>
          <a:p>
            <a:r>
              <a:rPr lang="nl-NL" sz="2400" b="1" dirty="0"/>
              <a:t>Magnificat of Bach (song of </a:t>
            </a:r>
            <a:r>
              <a:rPr lang="nl-NL" sz="2400" b="1" dirty="0" err="1"/>
              <a:t>praise</a:t>
            </a:r>
            <a:r>
              <a:rPr lang="nl-NL" sz="2400" b="1" dirty="0"/>
              <a:t> of Maria) - Suscepit Israel (no 10)</a:t>
            </a:r>
          </a:p>
          <a:p>
            <a:endParaRPr lang="nl-NL" sz="2400" b="1" dirty="0"/>
          </a:p>
          <a:p>
            <a:endParaRPr lang="nl-NL" sz="2400" b="1" dirty="0"/>
          </a:p>
          <a:p>
            <a:pPr algn="ctr"/>
            <a:r>
              <a:rPr lang="nl-NL" sz="2400" b="1" i="1" dirty="0" err="1"/>
              <a:t>Oboe</a:t>
            </a:r>
            <a:r>
              <a:rPr lang="nl-NL" sz="2400" b="1" i="1" dirty="0"/>
              <a:t> </a:t>
            </a:r>
            <a:r>
              <a:rPr lang="nl-NL" sz="2400" b="1" i="1" dirty="0">
                <a:sym typeface="Wingdings" pitchFamily="2" charset="2"/>
              </a:rPr>
              <a:t> C</a:t>
            </a:r>
            <a:r>
              <a:rPr lang="nl-NL" sz="2400" b="1" i="1" dirty="0"/>
              <a:t>antus Firmus</a:t>
            </a:r>
            <a:endParaRPr lang="en-US" sz="2400" b="1" i="1" dirty="0"/>
          </a:p>
        </p:txBody>
      </p:sp>
      <p:sp>
        <p:nvSpPr>
          <p:cNvPr id="9" name="TextBox 8"/>
          <p:cNvSpPr txBox="1"/>
          <p:nvPr/>
        </p:nvSpPr>
        <p:spPr>
          <a:xfrm>
            <a:off x="1752600" y="6260068"/>
            <a:ext cx="2335319" cy="369332"/>
          </a:xfrm>
          <a:prstGeom prst="rect">
            <a:avLst/>
          </a:prstGeom>
          <a:noFill/>
        </p:spPr>
        <p:txBody>
          <a:bodyPr wrap="none" rtlCol="0">
            <a:spAutoFit/>
          </a:bodyPr>
          <a:lstStyle/>
          <a:p>
            <a:r>
              <a:rPr lang="nl-NL" b="1" dirty="0" err="1"/>
              <a:t>Courtesy</a:t>
            </a:r>
            <a:r>
              <a:rPr lang="nl-NL" b="1" dirty="0"/>
              <a:t> Tom &amp; James</a:t>
            </a:r>
            <a:endParaRPr lang="en-US" b="1" dirty="0"/>
          </a:p>
        </p:txBody>
      </p:sp>
      <p:pic>
        <p:nvPicPr>
          <p:cNvPr id="1026" name="Picture 2" descr="De hobo - houten blaasinstrument">
            <a:extLst>
              <a:ext uri="{FF2B5EF4-FFF2-40B4-BE49-F238E27FC236}">
                <a16:creationId xmlns:a16="http://schemas.microsoft.com/office/drawing/2014/main" id="{342B57E2-7C8F-4FFD-D094-0B9026963AD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0" y="4019550"/>
            <a:ext cx="2466975" cy="18478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99402"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CEF669B-7FD8-DCFF-A01D-E57A4766046C}"/>
              </a:ext>
            </a:extLst>
          </p:cNvPr>
          <p:cNvSpPr>
            <a:spLocks noGrp="1"/>
          </p:cNvSpPr>
          <p:nvPr>
            <p:ph type="sldNum" sz="quarter" idx="12"/>
          </p:nvPr>
        </p:nvSpPr>
        <p:spPr/>
        <p:txBody>
          <a:bodyPr/>
          <a:lstStyle/>
          <a:p>
            <a:fld id="{5246E596-99F3-4534-908E-9E561FF3FB35}" type="slidenum">
              <a:rPr lang="en-US" smtClean="0"/>
              <a:pPr/>
              <a:t>12</a:t>
            </a:fld>
            <a:endParaRPr lang="en-US"/>
          </a:p>
        </p:txBody>
      </p:sp>
      <p:pic>
        <p:nvPicPr>
          <p:cNvPr id="5" name="Picture 4">
            <a:extLst>
              <a:ext uri="{FF2B5EF4-FFF2-40B4-BE49-F238E27FC236}">
                <a16:creationId xmlns:a16="http://schemas.microsoft.com/office/drawing/2014/main" id="{68E27777-A24B-25C3-7E95-55E202B97D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06800" y="304800"/>
            <a:ext cx="4165600" cy="624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950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246E596-99F3-4534-908E-9E561FF3FB35}" type="slidenum">
              <a:rPr lang="en-US" smtClean="0"/>
              <a:pPr/>
              <a:t>13</a:t>
            </a:fld>
            <a:endParaRPr lang="en-US"/>
          </a:p>
        </p:txBody>
      </p:sp>
      <p:sp>
        <p:nvSpPr>
          <p:cNvPr id="3" name="TextBox 2">
            <a:extLst>
              <a:ext uri="{FF2B5EF4-FFF2-40B4-BE49-F238E27FC236}">
                <a16:creationId xmlns:a16="http://schemas.microsoft.com/office/drawing/2014/main" id="{A7A99F7B-B3E0-5666-C3E4-70E95EE11111}"/>
              </a:ext>
            </a:extLst>
          </p:cNvPr>
          <p:cNvSpPr txBox="1"/>
          <p:nvPr/>
        </p:nvSpPr>
        <p:spPr>
          <a:xfrm>
            <a:off x="533400" y="304800"/>
            <a:ext cx="11049000" cy="5809347"/>
          </a:xfrm>
          <a:prstGeom prst="rect">
            <a:avLst/>
          </a:prstGeom>
          <a:noFill/>
        </p:spPr>
        <p:txBody>
          <a:bodyPr wrap="square" rtlCol="0">
            <a:spAutoFit/>
          </a:bodyPr>
          <a:lstStyle/>
          <a:p>
            <a:pPr>
              <a:lnSpc>
                <a:spcPct val="107000"/>
              </a:lnSpc>
              <a:spcAft>
                <a:spcPts val="800"/>
              </a:spcAft>
            </a:pP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“I mean this: God and His eternity want to be loved wholeheartedly, but not so that earthly love will suffer or weaken, but rather as a </a:t>
            </a:r>
            <a:r>
              <a:rPr lang="en-GB" sz="2800" i="1" kern="100" dirty="0">
                <a:effectLst/>
                <a:latin typeface="Calibri" panose="020F0502020204030204" pitchFamily="34" charset="0"/>
                <a:ea typeface="Calibri" panose="020F0502020204030204" pitchFamily="34" charset="0"/>
                <a:cs typeface="Times New Roman" panose="02020603050405020304" pitchFamily="18" charset="0"/>
              </a:rPr>
              <a:t>cantus firmus</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 that form the background of which other voices of life come as counterpoints…p.255</a:t>
            </a:r>
            <a:endParaRPr lang="nl-NL"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In this  polyphonic your life becomes truly one, such that you know that nothing fatal can happen, as long as the </a:t>
            </a:r>
            <a:r>
              <a:rPr lang="en-GB" sz="2800" i="1" kern="100" dirty="0">
                <a:effectLst/>
                <a:latin typeface="Calibri" panose="020F0502020204030204" pitchFamily="34" charset="0"/>
                <a:ea typeface="Calibri" panose="020F0502020204030204" pitchFamily="34" charset="0"/>
                <a:cs typeface="Times New Roman" panose="02020603050405020304" pitchFamily="18" charset="0"/>
              </a:rPr>
              <a:t>cantus firmus</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 sounds….p.256</a:t>
            </a:r>
            <a:endParaRPr lang="nl-NL"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I note here (in prison) again and again that so few people are able to live with multiple things at the same moment in time. When airplanes approach they are only fear, when candy arrives they are only  greed….they are blind for the fullness of life and the totality of their own existence. Christianity, on the other hand, places us in the different dimensions of life at the same time….p.260</a:t>
            </a:r>
            <a:endParaRPr lang="nl-NL"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42A72B98-0B23-793E-8452-FC0F9142D5C3}"/>
              </a:ext>
            </a:extLst>
          </p:cNvPr>
          <p:cNvSpPr txBox="1"/>
          <p:nvPr/>
        </p:nvSpPr>
        <p:spPr>
          <a:xfrm>
            <a:off x="533400" y="6172200"/>
            <a:ext cx="5282343" cy="461665"/>
          </a:xfrm>
          <a:prstGeom prst="rect">
            <a:avLst/>
          </a:prstGeom>
          <a:noFill/>
        </p:spPr>
        <p:txBody>
          <a:bodyPr wrap="none" rtlCol="0">
            <a:spAutoFit/>
          </a:bodyPr>
          <a:lstStyle/>
          <a:p>
            <a:r>
              <a:rPr lang="en-GB" sz="2400" kern="100" dirty="0">
                <a:effectLst/>
                <a:latin typeface="Calibri" panose="020F0502020204030204" pitchFamily="34" charset="0"/>
                <a:ea typeface="Calibri" panose="020F0502020204030204" pitchFamily="34" charset="0"/>
                <a:cs typeface="Times New Roman" panose="02020603050405020304" pitchFamily="18" charset="0"/>
              </a:rPr>
              <a:t>(</a:t>
            </a:r>
            <a:r>
              <a:rPr lang="en-GB" sz="2400" i="1" kern="100" dirty="0">
                <a:latin typeface="Calibri" panose="020F0502020204030204" pitchFamily="34" charset="0"/>
                <a:ea typeface="Calibri" panose="020F0502020204030204" pitchFamily="34" charset="0"/>
                <a:cs typeface="Times New Roman" panose="02020603050405020304" pitchFamily="18" charset="0"/>
              </a:rPr>
              <a:t>Dietrich Bonhoeffer, Letters from Prison)</a:t>
            </a:r>
            <a:endParaRPr lang="nl-NL"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8229600" cy="1143000"/>
          </a:xfrm>
        </p:spPr>
        <p:txBody>
          <a:bodyPr>
            <a:normAutofit/>
          </a:bodyPr>
          <a:lstStyle/>
          <a:p>
            <a:pPr algn="l"/>
            <a:r>
              <a:rPr lang="nl-NL" sz="4000" b="1"/>
              <a:t>Summary – Who Are You, Lord?</a:t>
            </a:r>
            <a:endParaRPr lang="en-US" sz="4000" b="1" dirty="0"/>
          </a:p>
        </p:txBody>
      </p:sp>
      <p:sp>
        <p:nvSpPr>
          <p:cNvPr id="3" name="Content Placeholder 2"/>
          <p:cNvSpPr>
            <a:spLocks noGrp="1"/>
          </p:cNvSpPr>
          <p:nvPr>
            <p:ph idx="1"/>
          </p:nvPr>
        </p:nvSpPr>
        <p:spPr>
          <a:xfrm>
            <a:off x="1295400" y="1417638"/>
            <a:ext cx="9601200" cy="4525963"/>
          </a:xfrm>
        </p:spPr>
        <p:txBody>
          <a:bodyPr>
            <a:normAutofit fontScale="92500" lnSpcReduction="20000"/>
          </a:bodyPr>
          <a:lstStyle/>
          <a:p>
            <a:r>
              <a:rPr lang="nl-NL" dirty="0"/>
              <a:t>I </a:t>
            </a:r>
            <a:r>
              <a:rPr lang="nl-NL" dirty="0" err="1"/>
              <a:t>am</a:t>
            </a:r>
            <a:r>
              <a:rPr lang="nl-NL" dirty="0"/>
              <a:t> </a:t>
            </a:r>
            <a:r>
              <a:rPr lang="nl-NL" dirty="0" err="1"/>
              <a:t>Jesus</a:t>
            </a:r>
            <a:r>
              <a:rPr lang="nl-NL" dirty="0"/>
              <a:t>, I</a:t>
            </a:r>
          </a:p>
          <a:p>
            <a:pPr lvl="1"/>
            <a:r>
              <a:rPr lang="nl-NL" dirty="0"/>
              <a:t>love </a:t>
            </a:r>
            <a:r>
              <a:rPr lang="nl-NL" dirty="0" err="1"/>
              <a:t>you</a:t>
            </a:r>
            <a:r>
              <a:rPr lang="nl-NL" dirty="0"/>
              <a:t> </a:t>
            </a:r>
            <a:r>
              <a:rPr lang="nl-NL" dirty="0" err="1"/>
              <a:t>untill</a:t>
            </a:r>
            <a:r>
              <a:rPr lang="nl-NL" dirty="0"/>
              <a:t> </a:t>
            </a:r>
            <a:r>
              <a:rPr lang="nl-NL" dirty="0" err="1"/>
              <a:t>the</a:t>
            </a:r>
            <a:r>
              <a:rPr lang="nl-NL" dirty="0"/>
              <a:t> end (</a:t>
            </a:r>
            <a:r>
              <a:rPr lang="nl-NL" i="1" dirty="0" err="1"/>
              <a:t>telos</a:t>
            </a:r>
            <a:r>
              <a:rPr lang="nl-NL" i="1" dirty="0"/>
              <a:t>)</a:t>
            </a:r>
            <a:r>
              <a:rPr lang="nl-NL" dirty="0"/>
              <a:t> – cf. John 13:1</a:t>
            </a:r>
          </a:p>
          <a:p>
            <a:pPr lvl="1"/>
            <a:r>
              <a:rPr lang="nl-NL" dirty="0" err="1"/>
              <a:t>died</a:t>
            </a:r>
            <a:r>
              <a:rPr lang="nl-NL" dirty="0"/>
              <a:t> on </a:t>
            </a:r>
            <a:r>
              <a:rPr lang="nl-NL" dirty="0" err="1"/>
              <a:t>the</a:t>
            </a:r>
            <a:r>
              <a:rPr lang="nl-NL" dirty="0"/>
              <a:t> cross and </a:t>
            </a:r>
            <a:r>
              <a:rPr lang="nl-NL" dirty="0" err="1"/>
              <a:t>rose</a:t>
            </a:r>
            <a:r>
              <a:rPr lang="nl-NL" dirty="0"/>
              <a:t> </a:t>
            </a:r>
            <a:r>
              <a:rPr lang="nl-NL" dirty="0" err="1"/>
              <a:t>from</a:t>
            </a:r>
            <a:r>
              <a:rPr lang="nl-NL" dirty="0"/>
              <a:t> </a:t>
            </a:r>
            <a:r>
              <a:rPr lang="nl-NL" dirty="0" err="1"/>
              <a:t>the</a:t>
            </a:r>
            <a:r>
              <a:rPr lang="nl-NL" dirty="0"/>
              <a:t> grave</a:t>
            </a:r>
          </a:p>
          <a:p>
            <a:pPr lvl="1"/>
            <a:r>
              <a:rPr lang="nl-NL" dirty="0"/>
              <a:t>have taken </a:t>
            </a:r>
            <a:r>
              <a:rPr lang="nl-NL" dirty="0" err="1"/>
              <a:t>away</a:t>
            </a:r>
            <a:r>
              <a:rPr lang="nl-NL" dirty="0"/>
              <a:t> </a:t>
            </a:r>
            <a:r>
              <a:rPr lang="nl-NL" dirty="0" err="1"/>
              <a:t>the</a:t>
            </a:r>
            <a:r>
              <a:rPr lang="nl-NL" dirty="0"/>
              <a:t> </a:t>
            </a:r>
            <a:r>
              <a:rPr lang="nl-NL" dirty="0" err="1"/>
              <a:t>sin</a:t>
            </a:r>
            <a:r>
              <a:rPr lang="nl-NL" dirty="0"/>
              <a:t> of </a:t>
            </a:r>
            <a:r>
              <a:rPr lang="nl-NL" dirty="0" err="1"/>
              <a:t>the</a:t>
            </a:r>
            <a:r>
              <a:rPr lang="nl-NL" dirty="0"/>
              <a:t> </a:t>
            </a:r>
            <a:r>
              <a:rPr lang="nl-NL" dirty="0" err="1"/>
              <a:t>world</a:t>
            </a:r>
            <a:endParaRPr lang="nl-NL" dirty="0"/>
          </a:p>
          <a:p>
            <a:pPr lvl="1"/>
            <a:r>
              <a:rPr lang="nl-NL" dirty="0"/>
              <a:t>have </a:t>
            </a:r>
            <a:r>
              <a:rPr lang="nl-NL" dirty="0" err="1"/>
              <a:t>saved</a:t>
            </a:r>
            <a:r>
              <a:rPr lang="nl-NL" dirty="0"/>
              <a:t> </a:t>
            </a:r>
            <a:r>
              <a:rPr lang="nl-NL" dirty="0" err="1"/>
              <a:t>you</a:t>
            </a:r>
            <a:r>
              <a:rPr lang="nl-NL" dirty="0"/>
              <a:t> and </a:t>
            </a:r>
            <a:r>
              <a:rPr lang="nl-NL" dirty="0" err="1"/>
              <a:t>the</a:t>
            </a:r>
            <a:r>
              <a:rPr lang="nl-NL" dirty="0"/>
              <a:t> </a:t>
            </a:r>
            <a:r>
              <a:rPr lang="nl-NL" dirty="0" err="1"/>
              <a:t>world</a:t>
            </a:r>
            <a:endParaRPr lang="nl-NL" dirty="0"/>
          </a:p>
          <a:p>
            <a:r>
              <a:rPr lang="nl-NL" dirty="0"/>
              <a:t>I </a:t>
            </a:r>
            <a:r>
              <a:rPr lang="nl-NL" dirty="0" err="1"/>
              <a:t>provide</a:t>
            </a:r>
            <a:r>
              <a:rPr lang="nl-NL" dirty="0"/>
              <a:t> </a:t>
            </a:r>
            <a:r>
              <a:rPr lang="nl-NL" dirty="0" err="1"/>
              <a:t>the</a:t>
            </a:r>
            <a:r>
              <a:rPr lang="nl-NL" dirty="0"/>
              <a:t> ‘</a:t>
            </a:r>
            <a:r>
              <a:rPr lang="nl-NL" dirty="0" err="1"/>
              <a:t>fixed</a:t>
            </a:r>
            <a:r>
              <a:rPr lang="nl-NL" dirty="0"/>
              <a:t> </a:t>
            </a:r>
            <a:r>
              <a:rPr lang="nl-NL" dirty="0" err="1"/>
              <a:t>melody</a:t>
            </a:r>
            <a:r>
              <a:rPr lang="nl-NL" dirty="0"/>
              <a:t>’ of </a:t>
            </a:r>
            <a:r>
              <a:rPr lang="nl-NL" dirty="0" err="1"/>
              <a:t>creation</a:t>
            </a:r>
            <a:endParaRPr lang="nl-NL" dirty="0"/>
          </a:p>
          <a:p>
            <a:pPr lvl="1"/>
            <a:r>
              <a:rPr lang="nl-NL" dirty="0"/>
              <a:t>Listen </a:t>
            </a:r>
            <a:r>
              <a:rPr lang="nl-NL" dirty="0" err="1"/>
              <a:t>to</a:t>
            </a:r>
            <a:r>
              <a:rPr lang="nl-NL" dirty="0"/>
              <a:t> </a:t>
            </a:r>
            <a:r>
              <a:rPr lang="nl-NL" dirty="0" err="1"/>
              <a:t>that</a:t>
            </a:r>
            <a:r>
              <a:rPr lang="nl-NL" dirty="0"/>
              <a:t> sound – </a:t>
            </a:r>
            <a:r>
              <a:rPr lang="nl-NL" dirty="0" err="1"/>
              <a:t>read</a:t>
            </a:r>
            <a:r>
              <a:rPr lang="nl-NL" dirty="0"/>
              <a:t>, </a:t>
            </a:r>
            <a:r>
              <a:rPr lang="nl-NL" dirty="0" err="1"/>
              <a:t>pray</a:t>
            </a:r>
            <a:r>
              <a:rPr lang="nl-NL" dirty="0"/>
              <a:t>, act</a:t>
            </a:r>
          </a:p>
          <a:p>
            <a:pPr lvl="1"/>
            <a:r>
              <a:rPr lang="nl-NL" dirty="0"/>
              <a:t>Help </a:t>
            </a:r>
            <a:r>
              <a:rPr lang="nl-NL" dirty="0" err="1"/>
              <a:t>each</a:t>
            </a:r>
            <a:r>
              <a:rPr lang="nl-NL" dirty="0"/>
              <a:t> </a:t>
            </a:r>
            <a:r>
              <a:rPr lang="nl-NL" dirty="0" err="1"/>
              <a:t>other</a:t>
            </a:r>
            <a:r>
              <a:rPr lang="nl-NL" dirty="0"/>
              <a:t> </a:t>
            </a:r>
            <a:r>
              <a:rPr lang="nl-NL" dirty="0" err="1"/>
              <a:t>to</a:t>
            </a:r>
            <a:r>
              <a:rPr lang="nl-NL" dirty="0"/>
              <a:t> </a:t>
            </a:r>
            <a:r>
              <a:rPr lang="nl-NL" dirty="0" err="1"/>
              <a:t>hear</a:t>
            </a:r>
            <a:r>
              <a:rPr lang="nl-NL" dirty="0"/>
              <a:t> </a:t>
            </a:r>
            <a:r>
              <a:rPr lang="nl-NL" dirty="0" err="1"/>
              <a:t>the</a:t>
            </a:r>
            <a:r>
              <a:rPr lang="nl-NL" dirty="0"/>
              <a:t> ‘</a:t>
            </a:r>
            <a:r>
              <a:rPr lang="nl-NL" dirty="0" err="1"/>
              <a:t>heartbeat</a:t>
            </a:r>
            <a:r>
              <a:rPr lang="nl-NL" dirty="0"/>
              <a:t> of </a:t>
            </a:r>
            <a:r>
              <a:rPr lang="nl-NL" dirty="0" err="1"/>
              <a:t>the</a:t>
            </a:r>
            <a:r>
              <a:rPr lang="nl-NL" dirty="0"/>
              <a:t> </a:t>
            </a:r>
            <a:r>
              <a:rPr lang="nl-NL" dirty="0" err="1"/>
              <a:t>Father</a:t>
            </a:r>
            <a:r>
              <a:rPr lang="nl-NL" dirty="0"/>
              <a:t>’</a:t>
            </a:r>
          </a:p>
          <a:p>
            <a:pPr lvl="1"/>
            <a:r>
              <a:rPr lang="nl-NL" dirty="0" err="1"/>
              <a:t>If</a:t>
            </a:r>
            <a:r>
              <a:rPr lang="nl-NL" dirty="0"/>
              <a:t> </a:t>
            </a:r>
            <a:r>
              <a:rPr lang="nl-NL" dirty="0" err="1"/>
              <a:t>you</a:t>
            </a:r>
            <a:r>
              <a:rPr lang="nl-NL" dirty="0"/>
              <a:t> do </a:t>
            </a:r>
            <a:r>
              <a:rPr lang="nl-NL" dirty="0" err="1"/>
              <a:t>not</a:t>
            </a:r>
            <a:r>
              <a:rPr lang="nl-NL" dirty="0"/>
              <a:t> </a:t>
            </a:r>
            <a:r>
              <a:rPr lang="nl-NL" dirty="0" err="1"/>
              <a:t>hear</a:t>
            </a:r>
            <a:r>
              <a:rPr lang="nl-NL" dirty="0"/>
              <a:t> </a:t>
            </a:r>
            <a:r>
              <a:rPr lang="nl-NL" dirty="0" err="1"/>
              <a:t>that</a:t>
            </a:r>
            <a:r>
              <a:rPr lang="nl-NL" dirty="0"/>
              <a:t> sound, say aloud:</a:t>
            </a:r>
          </a:p>
          <a:p>
            <a:r>
              <a:rPr lang="nl-NL" dirty="0" err="1"/>
              <a:t>Jesus</a:t>
            </a:r>
            <a:r>
              <a:rPr lang="nl-NL" dirty="0"/>
              <a:t> I </a:t>
            </a:r>
            <a:r>
              <a:rPr lang="nl-NL" dirty="0" err="1"/>
              <a:t>believe</a:t>
            </a:r>
            <a:r>
              <a:rPr lang="nl-NL" dirty="0"/>
              <a:t> </a:t>
            </a:r>
            <a:r>
              <a:rPr lang="nl-NL" dirty="0" err="1"/>
              <a:t>what</a:t>
            </a:r>
            <a:r>
              <a:rPr lang="nl-NL" dirty="0"/>
              <a:t> </a:t>
            </a:r>
            <a:r>
              <a:rPr lang="nl-NL" dirty="0" err="1"/>
              <a:t>You</a:t>
            </a:r>
            <a:r>
              <a:rPr lang="nl-NL" dirty="0"/>
              <a:t> have </a:t>
            </a:r>
            <a:r>
              <a:rPr lang="nl-NL" dirty="0" err="1"/>
              <a:t>said</a:t>
            </a:r>
            <a:r>
              <a:rPr lang="nl-NL" dirty="0"/>
              <a:t>: “It is </a:t>
            </a:r>
            <a:r>
              <a:rPr lang="nl-NL" dirty="0" err="1"/>
              <a:t>finished</a:t>
            </a:r>
            <a:r>
              <a:rPr lang="nl-NL" dirty="0"/>
              <a:t>”</a:t>
            </a:r>
          </a:p>
        </p:txBody>
      </p:sp>
      <p:sp>
        <p:nvSpPr>
          <p:cNvPr id="4" name="Slide Number Placeholder 3"/>
          <p:cNvSpPr>
            <a:spLocks noGrp="1"/>
          </p:cNvSpPr>
          <p:nvPr>
            <p:ph type="sldNum" sz="quarter" idx="12"/>
          </p:nvPr>
        </p:nvSpPr>
        <p:spPr/>
        <p:txBody>
          <a:bodyPr/>
          <a:lstStyle/>
          <a:p>
            <a:fld id="{5246E596-99F3-4534-908E-9E561FF3FB35}"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246E596-99F3-4534-908E-9E561FF3FB35}" type="slidenum">
              <a:rPr lang="en-US" smtClean="0"/>
              <a:pPr/>
              <a:t>15</a:t>
            </a:fld>
            <a:endParaRPr lang="en-US" dirty="0"/>
          </a:p>
        </p:txBody>
      </p:sp>
      <p:pic>
        <p:nvPicPr>
          <p:cNvPr id="9" name="Picture 8">
            <a:extLst>
              <a:ext uri="{FF2B5EF4-FFF2-40B4-BE49-F238E27FC236}">
                <a16:creationId xmlns:a16="http://schemas.microsoft.com/office/drawing/2014/main" id="{0FFCF44D-CF7A-EE19-B427-CF4E6EAAF625}"/>
              </a:ext>
            </a:extLst>
          </p:cNvPr>
          <p:cNvPicPr>
            <a:picLocks noChangeAspect="1"/>
          </p:cNvPicPr>
          <p:nvPr/>
        </p:nvPicPr>
        <p:blipFill>
          <a:blip r:embed="rId2"/>
          <a:stretch>
            <a:fillRect/>
          </a:stretch>
        </p:blipFill>
        <p:spPr>
          <a:xfrm>
            <a:off x="845686" y="136524"/>
            <a:ext cx="10353799" cy="649287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A63F0-6AC9-8129-638F-FF17F99C225F}"/>
              </a:ext>
            </a:extLst>
          </p:cNvPr>
          <p:cNvSpPr>
            <a:spLocks noGrp="1"/>
          </p:cNvSpPr>
          <p:nvPr>
            <p:ph type="title"/>
          </p:nvPr>
        </p:nvSpPr>
        <p:spPr/>
        <p:txBody>
          <a:bodyPr/>
          <a:lstStyle/>
          <a:p>
            <a:pPr algn="l"/>
            <a:r>
              <a:rPr lang="en-US" dirty="0"/>
              <a:t>Last week – Who Are You Lord? – Part 1</a:t>
            </a:r>
            <a:endParaRPr lang="nl-NL" dirty="0"/>
          </a:p>
        </p:txBody>
      </p:sp>
      <p:sp>
        <p:nvSpPr>
          <p:cNvPr id="3" name="Content Placeholder 2">
            <a:extLst>
              <a:ext uri="{FF2B5EF4-FFF2-40B4-BE49-F238E27FC236}">
                <a16:creationId xmlns:a16="http://schemas.microsoft.com/office/drawing/2014/main" id="{96AB71AC-28C0-67EC-41AA-7BCE822433DD}"/>
              </a:ext>
            </a:extLst>
          </p:cNvPr>
          <p:cNvSpPr>
            <a:spLocks noGrp="1"/>
          </p:cNvSpPr>
          <p:nvPr>
            <p:ph idx="1"/>
          </p:nvPr>
        </p:nvSpPr>
        <p:spPr/>
        <p:txBody>
          <a:bodyPr/>
          <a:lstStyle/>
          <a:p>
            <a:r>
              <a:rPr lang="en-US" dirty="0"/>
              <a:t>God is compassionate – </a:t>
            </a:r>
            <a:r>
              <a:rPr lang="en-US" dirty="0" err="1"/>
              <a:t>rachum</a:t>
            </a:r>
            <a:r>
              <a:rPr lang="en-US" dirty="0"/>
              <a:t>; </a:t>
            </a:r>
            <a:r>
              <a:rPr lang="en-US" dirty="0" err="1"/>
              <a:t>rechem</a:t>
            </a:r>
            <a:r>
              <a:rPr lang="en-US" dirty="0"/>
              <a:t> = womb</a:t>
            </a:r>
          </a:p>
          <a:p>
            <a:endParaRPr lang="en-US" dirty="0"/>
          </a:p>
          <a:p>
            <a:r>
              <a:rPr lang="en-US" dirty="0"/>
              <a:t>In the womb we all have heard/felt the heartbeat of our mother</a:t>
            </a:r>
          </a:p>
          <a:p>
            <a:pPr marL="0" indent="0">
              <a:buNone/>
            </a:pPr>
            <a:endParaRPr lang="en-US" dirty="0"/>
          </a:p>
          <a:p>
            <a:r>
              <a:rPr lang="en-US" dirty="0"/>
              <a:t>Listening to a heartbeat may heal!</a:t>
            </a:r>
            <a:endParaRPr lang="nl-NL" dirty="0"/>
          </a:p>
        </p:txBody>
      </p:sp>
      <p:sp>
        <p:nvSpPr>
          <p:cNvPr id="4" name="Slide Number Placeholder 3">
            <a:extLst>
              <a:ext uri="{FF2B5EF4-FFF2-40B4-BE49-F238E27FC236}">
                <a16:creationId xmlns:a16="http://schemas.microsoft.com/office/drawing/2014/main" id="{30D9E706-3108-6BC6-A042-846091F63B98}"/>
              </a:ext>
            </a:extLst>
          </p:cNvPr>
          <p:cNvSpPr>
            <a:spLocks noGrp="1"/>
          </p:cNvSpPr>
          <p:nvPr>
            <p:ph type="sldNum" sz="quarter" idx="12"/>
          </p:nvPr>
        </p:nvSpPr>
        <p:spPr/>
        <p:txBody>
          <a:bodyPr/>
          <a:lstStyle/>
          <a:p>
            <a:fld id="{5246E596-99F3-4534-908E-9E561FF3FB35}" type="slidenum">
              <a:rPr lang="en-US" smtClean="0"/>
              <a:pPr/>
              <a:t>2</a:t>
            </a:fld>
            <a:endParaRPr lang="en-US" dirty="0"/>
          </a:p>
        </p:txBody>
      </p:sp>
    </p:spTree>
    <p:extLst>
      <p:ext uri="{BB962C8B-B14F-4D97-AF65-F5344CB8AC3E}">
        <p14:creationId xmlns:p14="http://schemas.microsoft.com/office/powerpoint/2010/main" val="1489625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9C4AF-480D-A57B-FCF3-7E8103CF3A0C}"/>
              </a:ext>
            </a:extLst>
          </p:cNvPr>
          <p:cNvSpPr>
            <a:spLocks noGrp="1"/>
          </p:cNvSpPr>
          <p:nvPr>
            <p:ph type="title"/>
          </p:nvPr>
        </p:nvSpPr>
        <p:spPr>
          <a:xfrm>
            <a:off x="609600" y="76200"/>
            <a:ext cx="10972800" cy="1143000"/>
          </a:xfrm>
        </p:spPr>
        <p:txBody>
          <a:bodyPr/>
          <a:lstStyle/>
          <a:p>
            <a:pPr algn="l"/>
            <a:r>
              <a:rPr lang="en-US" dirty="0"/>
              <a:t>Who are You, Lord? – Part 2</a:t>
            </a:r>
            <a:endParaRPr lang="nl-NL" dirty="0"/>
          </a:p>
        </p:txBody>
      </p:sp>
      <p:sp>
        <p:nvSpPr>
          <p:cNvPr id="4" name="Slide Number Placeholder 3"/>
          <p:cNvSpPr>
            <a:spLocks noGrp="1"/>
          </p:cNvSpPr>
          <p:nvPr>
            <p:ph type="sldNum" sz="quarter" idx="12"/>
          </p:nvPr>
        </p:nvSpPr>
        <p:spPr/>
        <p:txBody>
          <a:bodyPr/>
          <a:lstStyle/>
          <a:p>
            <a:fld id="{5246E596-99F3-4534-908E-9E561FF3FB35}" type="slidenum">
              <a:rPr lang="en-US" smtClean="0"/>
              <a:pPr/>
              <a:t>3</a:t>
            </a:fld>
            <a:endParaRPr lang="en-US" dirty="0"/>
          </a:p>
        </p:txBody>
      </p:sp>
      <p:pic>
        <p:nvPicPr>
          <p:cNvPr id="9" name="Picture 8">
            <a:extLst>
              <a:ext uri="{FF2B5EF4-FFF2-40B4-BE49-F238E27FC236}">
                <a16:creationId xmlns:a16="http://schemas.microsoft.com/office/drawing/2014/main" id="{DACA4006-8223-BCDB-8B43-BDAB21777DEE}"/>
              </a:ext>
            </a:extLst>
          </p:cNvPr>
          <p:cNvPicPr>
            <a:picLocks noChangeAspect="1"/>
          </p:cNvPicPr>
          <p:nvPr/>
        </p:nvPicPr>
        <p:blipFill>
          <a:blip r:embed="rId2"/>
          <a:stretch>
            <a:fillRect/>
          </a:stretch>
        </p:blipFill>
        <p:spPr>
          <a:xfrm>
            <a:off x="716692" y="1295400"/>
            <a:ext cx="10865708" cy="4060921"/>
          </a:xfrm>
          <a:prstGeom prst="rect">
            <a:avLst/>
          </a:prstGeom>
        </p:spPr>
      </p:pic>
      <p:sp>
        <p:nvSpPr>
          <p:cNvPr id="10" name="TextBox 9">
            <a:extLst>
              <a:ext uri="{FF2B5EF4-FFF2-40B4-BE49-F238E27FC236}">
                <a16:creationId xmlns:a16="http://schemas.microsoft.com/office/drawing/2014/main" id="{0B6D565F-5347-72F8-6F87-42BAC32D0610}"/>
              </a:ext>
            </a:extLst>
          </p:cNvPr>
          <p:cNvSpPr txBox="1"/>
          <p:nvPr/>
        </p:nvSpPr>
        <p:spPr>
          <a:xfrm>
            <a:off x="806130" y="5715000"/>
            <a:ext cx="2318070" cy="369332"/>
          </a:xfrm>
          <a:prstGeom prst="rect">
            <a:avLst/>
          </a:prstGeom>
          <a:noFill/>
        </p:spPr>
        <p:txBody>
          <a:bodyPr wrap="none" rtlCol="0">
            <a:spAutoFit/>
          </a:bodyPr>
          <a:lstStyle/>
          <a:p>
            <a:r>
              <a:rPr lang="en-US" dirty="0"/>
              <a:t>Source: Wikipedia; KJV</a:t>
            </a:r>
            <a:endParaRPr lang="nl-NL" dirty="0"/>
          </a:p>
        </p:txBody>
      </p:sp>
      <p:cxnSp>
        <p:nvCxnSpPr>
          <p:cNvPr id="12" name="Straight Arrow Connector 11">
            <a:extLst>
              <a:ext uri="{FF2B5EF4-FFF2-40B4-BE49-F238E27FC236}">
                <a16:creationId xmlns:a16="http://schemas.microsoft.com/office/drawing/2014/main" id="{2DCFE1B3-7E0A-8291-FDBA-B741A636570F}"/>
              </a:ext>
            </a:extLst>
          </p:cNvPr>
          <p:cNvCxnSpPr/>
          <p:nvPr/>
        </p:nvCxnSpPr>
        <p:spPr>
          <a:xfrm>
            <a:off x="228600" y="4495800"/>
            <a:ext cx="488092" cy="0"/>
          </a:xfrm>
          <a:prstGeom prst="straightConnector1">
            <a:avLst/>
          </a:prstGeom>
          <a:ln w="76200">
            <a:tailEnd type="triangle"/>
          </a:ln>
        </p:spPr>
        <p:style>
          <a:lnRef idx="1">
            <a:schemeClr val="accent2"/>
          </a:lnRef>
          <a:fillRef idx="0">
            <a:schemeClr val="accent2"/>
          </a:fillRef>
          <a:effectRef idx="0">
            <a:schemeClr val="accent2"/>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E1C8547-010D-C174-16F3-CF2294E98AD1}"/>
              </a:ext>
            </a:extLst>
          </p:cNvPr>
          <p:cNvSpPr>
            <a:spLocks noGrp="1"/>
          </p:cNvSpPr>
          <p:nvPr>
            <p:ph type="sldNum" sz="quarter" idx="12"/>
          </p:nvPr>
        </p:nvSpPr>
        <p:spPr/>
        <p:txBody>
          <a:bodyPr/>
          <a:lstStyle/>
          <a:p>
            <a:fld id="{5246E596-99F3-4534-908E-9E561FF3FB35}" type="slidenum">
              <a:rPr lang="en-US" smtClean="0"/>
              <a:pPr/>
              <a:t>4</a:t>
            </a:fld>
            <a:endParaRPr lang="en-US"/>
          </a:p>
        </p:txBody>
      </p:sp>
      <p:sp>
        <p:nvSpPr>
          <p:cNvPr id="4" name="TextBox 3">
            <a:extLst>
              <a:ext uri="{FF2B5EF4-FFF2-40B4-BE49-F238E27FC236}">
                <a16:creationId xmlns:a16="http://schemas.microsoft.com/office/drawing/2014/main" id="{185C3946-3F1D-BAA1-6D30-A067601BA138}"/>
              </a:ext>
            </a:extLst>
          </p:cNvPr>
          <p:cNvSpPr txBox="1"/>
          <p:nvPr/>
        </p:nvSpPr>
        <p:spPr>
          <a:xfrm>
            <a:off x="1526433" y="609600"/>
            <a:ext cx="9522567" cy="5078313"/>
          </a:xfrm>
          <a:prstGeom prst="rect">
            <a:avLst/>
          </a:prstGeom>
          <a:noFill/>
        </p:spPr>
        <p:txBody>
          <a:bodyPr wrap="square">
            <a:spAutoFit/>
          </a:bodyPr>
          <a:lstStyle/>
          <a:p>
            <a:pPr algn="l"/>
            <a:r>
              <a:rPr lang="en-US" sz="3600" b="1" i="0" dirty="0">
                <a:solidFill>
                  <a:srgbClr val="000000"/>
                </a:solidFill>
                <a:effectLst/>
                <a:latin typeface="system-ui"/>
              </a:rPr>
              <a:t>The Death of Jesus – John 19:28-30 (NIV)</a:t>
            </a:r>
          </a:p>
          <a:p>
            <a:pPr algn="l"/>
            <a:r>
              <a:rPr lang="en-US" sz="3600" b="1" i="0" baseline="30000" dirty="0">
                <a:solidFill>
                  <a:srgbClr val="000000"/>
                </a:solidFill>
                <a:effectLst/>
                <a:latin typeface="system-ui"/>
              </a:rPr>
              <a:t>28 </a:t>
            </a:r>
            <a:r>
              <a:rPr lang="en-US" sz="3600" b="0" i="0" dirty="0">
                <a:solidFill>
                  <a:srgbClr val="000000"/>
                </a:solidFill>
                <a:effectLst/>
                <a:latin typeface="system-ui"/>
              </a:rPr>
              <a:t>Later, knowing that </a:t>
            </a:r>
            <a:r>
              <a:rPr lang="en-US" sz="3600" b="0" i="0" u="sng" dirty="0">
                <a:solidFill>
                  <a:srgbClr val="000000"/>
                </a:solidFill>
                <a:effectLst/>
                <a:latin typeface="system-ui"/>
              </a:rPr>
              <a:t>all was now completed</a:t>
            </a:r>
            <a:r>
              <a:rPr lang="en-US" sz="3600" b="0" i="0" dirty="0">
                <a:solidFill>
                  <a:srgbClr val="000000"/>
                </a:solidFill>
                <a:effectLst/>
                <a:latin typeface="system-ui"/>
              </a:rPr>
              <a:t>, </a:t>
            </a:r>
            <a:br>
              <a:rPr lang="en-US" sz="3600" b="0" i="0" dirty="0">
                <a:solidFill>
                  <a:srgbClr val="000000"/>
                </a:solidFill>
                <a:effectLst/>
                <a:latin typeface="system-ui"/>
              </a:rPr>
            </a:br>
            <a:r>
              <a:rPr lang="en-US" sz="3600" b="0" i="0" dirty="0">
                <a:solidFill>
                  <a:srgbClr val="000000"/>
                </a:solidFill>
                <a:effectLst/>
                <a:latin typeface="system-ui"/>
              </a:rPr>
              <a:t>and so that Scripture would be fulfilled, Jesus said, “</a:t>
            </a:r>
            <a:r>
              <a:rPr lang="en-US" sz="3600" b="0" i="0" u="sng" dirty="0">
                <a:solidFill>
                  <a:srgbClr val="000000"/>
                </a:solidFill>
                <a:effectLst/>
                <a:latin typeface="system-ui"/>
              </a:rPr>
              <a:t>I am thirsty</a:t>
            </a:r>
            <a:r>
              <a:rPr lang="en-US" sz="3600" b="0" i="0" dirty="0">
                <a:solidFill>
                  <a:srgbClr val="000000"/>
                </a:solidFill>
                <a:effectLst/>
                <a:latin typeface="system-ui"/>
              </a:rPr>
              <a:t>.” </a:t>
            </a:r>
            <a:r>
              <a:rPr lang="en-US" sz="3600" b="1" i="0" baseline="30000" dirty="0">
                <a:solidFill>
                  <a:srgbClr val="000000"/>
                </a:solidFill>
                <a:effectLst/>
                <a:latin typeface="system-ui"/>
              </a:rPr>
              <a:t>29 </a:t>
            </a:r>
            <a:r>
              <a:rPr lang="en-US" sz="3600" b="0" i="0" dirty="0">
                <a:solidFill>
                  <a:srgbClr val="000000"/>
                </a:solidFill>
                <a:effectLst/>
                <a:latin typeface="system-ui"/>
              </a:rPr>
              <a:t>A jar of wine vinegar was there, so they soaked a sponge in it, put the sponge on a stalk of the hyssop plant, and lifted it to Jesus’ lips. </a:t>
            </a:r>
            <a:r>
              <a:rPr lang="en-US" sz="3600" b="1" i="0" baseline="30000" dirty="0">
                <a:solidFill>
                  <a:srgbClr val="000000"/>
                </a:solidFill>
                <a:effectLst/>
                <a:latin typeface="system-ui"/>
              </a:rPr>
              <a:t>30 </a:t>
            </a:r>
            <a:r>
              <a:rPr lang="en-US" sz="3600" b="0" i="0" dirty="0">
                <a:solidFill>
                  <a:srgbClr val="000000"/>
                </a:solidFill>
                <a:effectLst/>
                <a:latin typeface="system-ui"/>
              </a:rPr>
              <a:t>When he had received the drink, Jesus said, “</a:t>
            </a:r>
            <a:r>
              <a:rPr lang="en-US" sz="3600" b="0" i="0" u="sng" dirty="0">
                <a:solidFill>
                  <a:srgbClr val="000000"/>
                </a:solidFill>
                <a:effectLst/>
                <a:latin typeface="system-ui"/>
              </a:rPr>
              <a:t>It is finished</a:t>
            </a:r>
            <a:r>
              <a:rPr lang="en-US" sz="3600" b="0" i="0" dirty="0">
                <a:solidFill>
                  <a:srgbClr val="000000"/>
                </a:solidFill>
                <a:effectLst/>
                <a:latin typeface="system-ui"/>
              </a:rPr>
              <a:t>.” With that, he bowed his head and gave up his spirit.</a:t>
            </a:r>
          </a:p>
        </p:txBody>
      </p:sp>
    </p:spTree>
    <p:extLst>
      <p:ext uri="{BB962C8B-B14F-4D97-AF65-F5344CB8AC3E}">
        <p14:creationId xmlns:p14="http://schemas.microsoft.com/office/powerpoint/2010/main" val="1721233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19E4D-8F4C-20EF-2E5D-A66FFFBABC8F}"/>
              </a:ext>
            </a:extLst>
          </p:cNvPr>
          <p:cNvSpPr>
            <a:spLocks noGrp="1"/>
          </p:cNvSpPr>
          <p:nvPr>
            <p:ph type="title"/>
          </p:nvPr>
        </p:nvSpPr>
        <p:spPr/>
        <p:txBody>
          <a:bodyPr/>
          <a:lstStyle/>
          <a:p>
            <a:pPr algn="l"/>
            <a:r>
              <a:rPr lang="en-US" dirty="0"/>
              <a:t>What Jesus has finished (1) </a:t>
            </a:r>
            <a:endParaRPr lang="nl-NL" dirty="0"/>
          </a:p>
        </p:txBody>
      </p:sp>
      <p:sp>
        <p:nvSpPr>
          <p:cNvPr id="3" name="Content Placeholder 2">
            <a:extLst>
              <a:ext uri="{FF2B5EF4-FFF2-40B4-BE49-F238E27FC236}">
                <a16:creationId xmlns:a16="http://schemas.microsoft.com/office/drawing/2014/main" id="{446A075F-0624-894B-39E7-46B1026CD4D4}"/>
              </a:ext>
            </a:extLst>
          </p:cNvPr>
          <p:cNvSpPr>
            <a:spLocks noGrp="1"/>
          </p:cNvSpPr>
          <p:nvPr>
            <p:ph idx="1"/>
          </p:nvPr>
        </p:nvSpPr>
        <p:spPr>
          <a:xfrm>
            <a:off x="609600" y="1600201"/>
            <a:ext cx="7543800" cy="4525963"/>
          </a:xfrm>
        </p:spPr>
        <p:txBody>
          <a:bodyPr>
            <a:normAutofit/>
          </a:bodyPr>
          <a:lstStyle/>
          <a:p>
            <a:r>
              <a:rPr lang="en-US" dirty="0"/>
              <a:t>“all was now completed” – John 19:28</a:t>
            </a:r>
          </a:p>
          <a:p>
            <a:r>
              <a:rPr lang="en-US" dirty="0"/>
              <a:t>“Look, the Lamb of God, </a:t>
            </a:r>
            <a:r>
              <a:rPr lang="en-US" u="sng" dirty="0"/>
              <a:t>who takes away </a:t>
            </a:r>
            <a:r>
              <a:rPr lang="en-US" dirty="0"/>
              <a:t>the </a:t>
            </a:r>
            <a:r>
              <a:rPr lang="en-US" u="sng" dirty="0"/>
              <a:t>sin of the world</a:t>
            </a:r>
            <a:r>
              <a:rPr lang="en-US" dirty="0"/>
              <a:t>!” (John 1:29)</a:t>
            </a:r>
          </a:p>
          <a:p>
            <a:r>
              <a:rPr lang="en-US" dirty="0"/>
              <a:t>“He is the </a:t>
            </a:r>
            <a:r>
              <a:rPr lang="en-US" u="sng" dirty="0"/>
              <a:t>atoning sacrifice for our sins</a:t>
            </a:r>
            <a:r>
              <a:rPr lang="en-US" dirty="0"/>
              <a:t>, and not only for ours but also for </a:t>
            </a:r>
            <a:r>
              <a:rPr lang="en-US" u="sng" dirty="0"/>
              <a:t>the sins of the whole world</a:t>
            </a:r>
            <a:r>
              <a:rPr lang="en-US" dirty="0"/>
              <a:t>.” (1 John 2:2)</a:t>
            </a:r>
          </a:p>
        </p:txBody>
      </p:sp>
      <p:sp>
        <p:nvSpPr>
          <p:cNvPr id="4" name="Slide Number Placeholder 3">
            <a:extLst>
              <a:ext uri="{FF2B5EF4-FFF2-40B4-BE49-F238E27FC236}">
                <a16:creationId xmlns:a16="http://schemas.microsoft.com/office/drawing/2014/main" id="{4C0E8229-F258-6C98-FE07-97E78864C805}"/>
              </a:ext>
            </a:extLst>
          </p:cNvPr>
          <p:cNvSpPr>
            <a:spLocks noGrp="1"/>
          </p:cNvSpPr>
          <p:nvPr>
            <p:ph type="sldNum" sz="quarter" idx="12"/>
          </p:nvPr>
        </p:nvSpPr>
        <p:spPr/>
        <p:txBody>
          <a:bodyPr/>
          <a:lstStyle/>
          <a:p>
            <a:fld id="{5246E596-99F3-4534-908E-9E561FF3FB35}" type="slidenum">
              <a:rPr lang="en-US" smtClean="0"/>
              <a:pPr/>
              <a:t>5</a:t>
            </a:fld>
            <a:endParaRPr lang="en-US" dirty="0"/>
          </a:p>
        </p:txBody>
      </p:sp>
      <p:pic>
        <p:nvPicPr>
          <p:cNvPr id="5" name="Picture 2" descr="Target Board On Stand With Arrow That Has Missed Its Mark Stock Photo -  Download Image Now - iStock">
            <a:extLst>
              <a:ext uri="{FF2B5EF4-FFF2-40B4-BE49-F238E27FC236}">
                <a16:creationId xmlns:a16="http://schemas.microsoft.com/office/drawing/2014/main" id="{1D112D87-8E74-2471-A264-EAD26F4B88A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215" r="7059" b="4033"/>
          <a:stretch/>
        </p:blipFill>
        <p:spPr bwMode="auto">
          <a:xfrm>
            <a:off x="8305800" y="1447800"/>
            <a:ext cx="3657600" cy="36576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C632E14C-3125-D8EC-5C4A-3008363B0DEF}"/>
              </a:ext>
            </a:extLst>
          </p:cNvPr>
          <p:cNvSpPr txBox="1"/>
          <p:nvPr/>
        </p:nvSpPr>
        <p:spPr>
          <a:xfrm>
            <a:off x="8307040" y="5105400"/>
            <a:ext cx="3732560" cy="523220"/>
          </a:xfrm>
          <a:prstGeom prst="rect">
            <a:avLst/>
          </a:prstGeom>
          <a:noFill/>
        </p:spPr>
        <p:txBody>
          <a:bodyPr wrap="none" rtlCol="0">
            <a:spAutoFit/>
          </a:bodyPr>
          <a:lstStyle/>
          <a:p>
            <a:r>
              <a:rPr lang="en-US" sz="2800" dirty="0"/>
              <a:t>Sin = to miss out on goal</a:t>
            </a:r>
            <a:endParaRPr lang="nl-NL" sz="2800" dirty="0"/>
          </a:p>
        </p:txBody>
      </p:sp>
    </p:spTree>
    <p:extLst>
      <p:ext uri="{BB962C8B-B14F-4D97-AF65-F5344CB8AC3E}">
        <p14:creationId xmlns:p14="http://schemas.microsoft.com/office/powerpoint/2010/main" val="2791640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19E4D-8F4C-20EF-2E5D-A66FFFBABC8F}"/>
              </a:ext>
            </a:extLst>
          </p:cNvPr>
          <p:cNvSpPr>
            <a:spLocks noGrp="1"/>
          </p:cNvSpPr>
          <p:nvPr>
            <p:ph type="title"/>
          </p:nvPr>
        </p:nvSpPr>
        <p:spPr/>
        <p:txBody>
          <a:bodyPr/>
          <a:lstStyle/>
          <a:p>
            <a:pPr algn="l"/>
            <a:r>
              <a:rPr lang="en-US" dirty="0"/>
              <a:t>What Jesus has finished (2) </a:t>
            </a:r>
            <a:endParaRPr lang="nl-NL" dirty="0"/>
          </a:p>
        </p:txBody>
      </p:sp>
      <p:sp>
        <p:nvSpPr>
          <p:cNvPr id="3" name="Content Placeholder 2">
            <a:extLst>
              <a:ext uri="{FF2B5EF4-FFF2-40B4-BE49-F238E27FC236}">
                <a16:creationId xmlns:a16="http://schemas.microsoft.com/office/drawing/2014/main" id="{446A075F-0624-894B-39E7-46B1026CD4D4}"/>
              </a:ext>
            </a:extLst>
          </p:cNvPr>
          <p:cNvSpPr>
            <a:spLocks noGrp="1"/>
          </p:cNvSpPr>
          <p:nvPr>
            <p:ph idx="1"/>
          </p:nvPr>
        </p:nvSpPr>
        <p:spPr/>
        <p:txBody>
          <a:bodyPr>
            <a:normAutofit/>
          </a:bodyPr>
          <a:lstStyle/>
          <a:p>
            <a:r>
              <a:rPr lang="en-US" dirty="0"/>
              <a:t>“For God did not send his Son into the world to condemn the world, but </a:t>
            </a:r>
            <a:r>
              <a:rPr lang="en-US" u="sng" dirty="0"/>
              <a:t>to save the world </a:t>
            </a:r>
            <a:r>
              <a:rPr lang="en-US" dirty="0"/>
              <a:t>through Him.“ (John 3:17)</a:t>
            </a:r>
          </a:p>
          <a:p>
            <a:r>
              <a:rPr lang="en-US" dirty="0"/>
              <a:t>Jesus came to save and to heal the world</a:t>
            </a:r>
          </a:p>
          <a:p>
            <a:r>
              <a:rPr lang="en-US" dirty="0"/>
              <a:t>That we can now already “meet our goal” = to enjoy the presence of God (Augustine)</a:t>
            </a:r>
          </a:p>
          <a:p>
            <a:r>
              <a:rPr lang="en-US" dirty="0"/>
              <a:t>Live in harmony with God, ourselves and other people</a:t>
            </a:r>
          </a:p>
          <a:p>
            <a:endParaRPr lang="en-US" dirty="0"/>
          </a:p>
          <a:p>
            <a:endParaRPr lang="nl-NL" dirty="0"/>
          </a:p>
        </p:txBody>
      </p:sp>
      <p:sp>
        <p:nvSpPr>
          <p:cNvPr id="4" name="Slide Number Placeholder 3">
            <a:extLst>
              <a:ext uri="{FF2B5EF4-FFF2-40B4-BE49-F238E27FC236}">
                <a16:creationId xmlns:a16="http://schemas.microsoft.com/office/drawing/2014/main" id="{4C0E8229-F258-6C98-FE07-97E78864C805}"/>
              </a:ext>
            </a:extLst>
          </p:cNvPr>
          <p:cNvSpPr>
            <a:spLocks noGrp="1"/>
          </p:cNvSpPr>
          <p:nvPr>
            <p:ph type="sldNum" sz="quarter" idx="12"/>
          </p:nvPr>
        </p:nvSpPr>
        <p:spPr/>
        <p:txBody>
          <a:bodyPr/>
          <a:lstStyle/>
          <a:p>
            <a:fld id="{5246E596-99F3-4534-908E-9E561FF3FB35}" type="slidenum">
              <a:rPr lang="en-US" smtClean="0"/>
              <a:pPr/>
              <a:t>6</a:t>
            </a:fld>
            <a:endParaRPr lang="en-US"/>
          </a:p>
        </p:txBody>
      </p:sp>
    </p:spTree>
    <p:extLst>
      <p:ext uri="{BB962C8B-B14F-4D97-AF65-F5344CB8AC3E}">
        <p14:creationId xmlns:p14="http://schemas.microsoft.com/office/powerpoint/2010/main" val="2779779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70065-9C4A-19A0-EE83-FFEC80C74E92}"/>
              </a:ext>
            </a:extLst>
          </p:cNvPr>
          <p:cNvSpPr>
            <a:spLocks noGrp="1"/>
          </p:cNvSpPr>
          <p:nvPr>
            <p:ph type="title"/>
          </p:nvPr>
        </p:nvSpPr>
        <p:spPr/>
        <p:txBody>
          <a:bodyPr/>
          <a:lstStyle/>
          <a:p>
            <a:pPr algn="l"/>
            <a:r>
              <a:rPr lang="en-US" dirty="0"/>
              <a:t>It is finished – </a:t>
            </a:r>
            <a:r>
              <a:rPr lang="en-US" u="sng" dirty="0"/>
              <a:t>NT</a:t>
            </a:r>
            <a:r>
              <a:rPr lang="en-US" dirty="0"/>
              <a:t> John 19:30</a:t>
            </a:r>
            <a:endParaRPr lang="nl-NL" dirty="0"/>
          </a:p>
        </p:txBody>
      </p:sp>
      <p:sp>
        <p:nvSpPr>
          <p:cNvPr id="3" name="Content Placeholder 2">
            <a:extLst>
              <a:ext uri="{FF2B5EF4-FFF2-40B4-BE49-F238E27FC236}">
                <a16:creationId xmlns:a16="http://schemas.microsoft.com/office/drawing/2014/main" id="{19A779E8-F28F-5F10-6B39-AE352ACE2CF5}"/>
              </a:ext>
            </a:extLst>
          </p:cNvPr>
          <p:cNvSpPr>
            <a:spLocks noGrp="1"/>
          </p:cNvSpPr>
          <p:nvPr>
            <p:ph idx="1"/>
          </p:nvPr>
        </p:nvSpPr>
        <p:spPr/>
        <p:txBody>
          <a:bodyPr/>
          <a:lstStyle/>
          <a:p>
            <a:r>
              <a:rPr lang="en-US" dirty="0"/>
              <a:t>To finish = </a:t>
            </a:r>
            <a:r>
              <a:rPr lang="en-US" i="1" dirty="0" err="1"/>
              <a:t>teleo</a:t>
            </a:r>
            <a:r>
              <a:rPr lang="en-US" dirty="0"/>
              <a:t> (Gr)</a:t>
            </a:r>
          </a:p>
          <a:p>
            <a:endParaRPr lang="en-US" dirty="0"/>
          </a:p>
          <a:p>
            <a:r>
              <a:rPr lang="en-US" dirty="0"/>
              <a:t>“to finish, to bring to an end (</a:t>
            </a:r>
            <a:r>
              <a:rPr lang="en-US" i="1" dirty="0"/>
              <a:t>telos</a:t>
            </a:r>
            <a:r>
              <a:rPr lang="en-US" dirty="0"/>
              <a:t>, an end/goal/purpose), frequently signifies, not merely to terminate a thing, but to </a:t>
            </a:r>
            <a:r>
              <a:rPr lang="en-US" u="sng" dirty="0"/>
              <a:t>carry out a thing to the full</a:t>
            </a:r>
            <a:r>
              <a:rPr lang="en-US" dirty="0"/>
              <a:t>.” (</a:t>
            </a:r>
            <a:r>
              <a:rPr lang="en-US" i="1" dirty="0"/>
              <a:t>Vine's Expository Dictionary of New Testament Words</a:t>
            </a:r>
            <a:r>
              <a:rPr lang="en-US" dirty="0"/>
              <a:t>)</a:t>
            </a:r>
          </a:p>
          <a:p>
            <a:endParaRPr lang="en-US" dirty="0"/>
          </a:p>
          <a:p>
            <a:r>
              <a:rPr lang="en-US" dirty="0"/>
              <a:t>It is completed/accomplished/</a:t>
            </a:r>
            <a:r>
              <a:rPr lang="en-US" i="1" dirty="0" err="1"/>
              <a:t>vollbracht</a:t>
            </a:r>
            <a:endParaRPr lang="nl-NL" dirty="0"/>
          </a:p>
        </p:txBody>
      </p:sp>
      <p:sp>
        <p:nvSpPr>
          <p:cNvPr id="4" name="Slide Number Placeholder 3">
            <a:extLst>
              <a:ext uri="{FF2B5EF4-FFF2-40B4-BE49-F238E27FC236}">
                <a16:creationId xmlns:a16="http://schemas.microsoft.com/office/drawing/2014/main" id="{863F5F4A-91C1-901A-A921-7515EE41E0A3}"/>
              </a:ext>
            </a:extLst>
          </p:cNvPr>
          <p:cNvSpPr>
            <a:spLocks noGrp="1"/>
          </p:cNvSpPr>
          <p:nvPr>
            <p:ph type="sldNum" sz="quarter" idx="12"/>
          </p:nvPr>
        </p:nvSpPr>
        <p:spPr/>
        <p:txBody>
          <a:bodyPr/>
          <a:lstStyle/>
          <a:p>
            <a:fld id="{5246E596-99F3-4534-908E-9E561FF3FB35}" type="slidenum">
              <a:rPr lang="en-US" smtClean="0"/>
              <a:pPr/>
              <a:t>7</a:t>
            </a:fld>
            <a:endParaRPr lang="en-US"/>
          </a:p>
        </p:txBody>
      </p:sp>
    </p:spTree>
    <p:extLst>
      <p:ext uri="{BB962C8B-B14F-4D97-AF65-F5344CB8AC3E}">
        <p14:creationId xmlns:p14="http://schemas.microsoft.com/office/powerpoint/2010/main" val="3949445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0E41633-6A3E-0845-3D70-0436333DC938}"/>
              </a:ext>
            </a:extLst>
          </p:cNvPr>
          <p:cNvSpPr>
            <a:spLocks noGrp="1"/>
          </p:cNvSpPr>
          <p:nvPr>
            <p:ph type="title"/>
          </p:nvPr>
        </p:nvSpPr>
        <p:spPr>
          <a:xfrm>
            <a:off x="609600" y="0"/>
            <a:ext cx="10972800" cy="1143000"/>
          </a:xfrm>
        </p:spPr>
        <p:txBody>
          <a:bodyPr/>
          <a:lstStyle/>
          <a:p>
            <a:pPr algn="l"/>
            <a:r>
              <a:rPr lang="en-US" dirty="0"/>
              <a:t>It is finished – </a:t>
            </a:r>
            <a:r>
              <a:rPr lang="en-US" u="sng" dirty="0"/>
              <a:t>OT</a:t>
            </a:r>
            <a:r>
              <a:rPr lang="en-US" dirty="0"/>
              <a:t> Genesis 1:31-2:2 (NIV)</a:t>
            </a:r>
            <a:endParaRPr lang="nl-NL" dirty="0"/>
          </a:p>
        </p:txBody>
      </p:sp>
      <p:sp>
        <p:nvSpPr>
          <p:cNvPr id="4" name="Content Placeholder 3">
            <a:extLst>
              <a:ext uri="{FF2B5EF4-FFF2-40B4-BE49-F238E27FC236}">
                <a16:creationId xmlns:a16="http://schemas.microsoft.com/office/drawing/2014/main" id="{6186F012-D551-72F5-200F-C2296B2CFEE5}"/>
              </a:ext>
            </a:extLst>
          </p:cNvPr>
          <p:cNvSpPr>
            <a:spLocks noGrp="1"/>
          </p:cNvSpPr>
          <p:nvPr>
            <p:ph idx="1"/>
          </p:nvPr>
        </p:nvSpPr>
        <p:spPr>
          <a:xfrm>
            <a:off x="609600" y="1295400"/>
            <a:ext cx="10972800" cy="4525963"/>
          </a:xfrm>
        </p:spPr>
        <p:txBody>
          <a:bodyPr/>
          <a:lstStyle/>
          <a:p>
            <a:pPr marL="0" indent="0">
              <a:buNone/>
            </a:pPr>
            <a:r>
              <a:rPr lang="en-US" dirty="0"/>
              <a:t>31 God saw all that he had made, and it was very good. And there was evening, and there was morning—the sixth day.</a:t>
            </a:r>
          </a:p>
          <a:p>
            <a:pPr marL="0" indent="0">
              <a:buNone/>
            </a:pPr>
            <a:r>
              <a:rPr lang="en-US" dirty="0"/>
              <a:t>1 Thus the heavens and the earth were </a:t>
            </a:r>
            <a:r>
              <a:rPr lang="en-US" u="sng" dirty="0"/>
              <a:t>completed</a:t>
            </a:r>
            <a:r>
              <a:rPr lang="en-US" dirty="0"/>
              <a:t> </a:t>
            </a:r>
            <a:r>
              <a:rPr lang="en-US" i="1" dirty="0"/>
              <a:t>(</a:t>
            </a:r>
            <a:r>
              <a:rPr lang="en-US" i="1" dirty="0" err="1"/>
              <a:t>teleo</a:t>
            </a:r>
            <a:r>
              <a:rPr lang="en-US" i="1" dirty="0"/>
              <a:t>*) </a:t>
            </a:r>
            <a:r>
              <a:rPr lang="en-US" dirty="0"/>
              <a:t>in all their vast array.</a:t>
            </a:r>
          </a:p>
          <a:p>
            <a:pPr marL="0" indent="0">
              <a:buNone/>
            </a:pPr>
            <a:r>
              <a:rPr lang="en-US" dirty="0"/>
              <a:t>2 By the seventh day God had </a:t>
            </a:r>
            <a:r>
              <a:rPr lang="en-US" u="sng" dirty="0"/>
              <a:t>finished</a:t>
            </a:r>
            <a:r>
              <a:rPr lang="en-US" dirty="0"/>
              <a:t> </a:t>
            </a:r>
            <a:r>
              <a:rPr lang="en-US" i="1" dirty="0"/>
              <a:t>(</a:t>
            </a:r>
            <a:r>
              <a:rPr lang="en-US" i="1" dirty="0" err="1"/>
              <a:t>teleo</a:t>
            </a:r>
            <a:r>
              <a:rPr lang="en-US" i="1" dirty="0"/>
              <a:t>*) </a:t>
            </a:r>
            <a:r>
              <a:rPr lang="en-US" dirty="0"/>
              <a:t>the work he had been doing; so on the seventh day he rested from all his work.</a:t>
            </a:r>
            <a:endParaRPr lang="nl-NL" dirty="0"/>
          </a:p>
        </p:txBody>
      </p:sp>
      <p:sp>
        <p:nvSpPr>
          <p:cNvPr id="2" name="Slide Number Placeholder 1">
            <a:extLst>
              <a:ext uri="{FF2B5EF4-FFF2-40B4-BE49-F238E27FC236}">
                <a16:creationId xmlns:a16="http://schemas.microsoft.com/office/drawing/2014/main" id="{0D95CADD-F78A-6AF8-AA93-3E45B9C5C4B7}"/>
              </a:ext>
            </a:extLst>
          </p:cNvPr>
          <p:cNvSpPr>
            <a:spLocks noGrp="1"/>
          </p:cNvSpPr>
          <p:nvPr>
            <p:ph type="sldNum" sz="quarter" idx="12"/>
          </p:nvPr>
        </p:nvSpPr>
        <p:spPr/>
        <p:txBody>
          <a:bodyPr/>
          <a:lstStyle/>
          <a:p>
            <a:fld id="{5246E596-99F3-4534-908E-9E561FF3FB35}" type="slidenum">
              <a:rPr lang="en-US" smtClean="0"/>
              <a:pPr/>
              <a:t>8</a:t>
            </a:fld>
            <a:endParaRPr lang="en-US"/>
          </a:p>
        </p:txBody>
      </p:sp>
      <p:sp>
        <p:nvSpPr>
          <p:cNvPr id="5" name="TextBox 4">
            <a:extLst>
              <a:ext uri="{FF2B5EF4-FFF2-40B4-BE49-F238E27FC236}">
                <a16:creationId xmlns:a16="http://schemas.microsoft.com/office/drawing/2014/main" id="{64EF445D-6EA9-9A9A-5AFD-698E9BA38BD9}"/>
              </a:ext>
            </a:extLst>
          </p:cNvPr>
          <p:cNvSpPr txBox="1"/>
          <p:nvPr/>
        </p:nvSpPr>
        <p:spPr>
          <a:xfrm>
            <a:off x="582219" y="5638800"/>
            <a:ext cx="3305392" cy="523220"/>
          </a:xfrm>
          <a:prstGeom prst="rect">
            <a:avLst/>
          </a:prstGeom>
          <a:noFill/>
        </p:spPr>
        <p:txBody>
          <a:bodyPr wrap="none" rtlCol="0">
            <a:spAutoFit/>
          </a:bodyPr>
          <a:lstStyle/>
          <a:p>
            <a:r>
              <a:rPr lang="en-US" sz="2800" i="1" dirty="0"/>
              <a:t>* Septuagint, 3-2 BCE</a:t>
            </a:r>
            <a:endParaRPr lang="nl-NL" sz="2800" i="1" dirty="0"/>
          </a:p>
        </p:txBody>
      </p:sp>
    </p:spTree>
    <p:extLst>
      <p:ext uri="{BB962C8B-B14F-4D97-AF65-F5344CB8AC3E}">
        <p14:creationId xmlns:p14="http://schemas.microsoft.com/office/powerpoint/2010/main" val="3461907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36B22-0572-0EF8-4E4E-9A8EC287FEED}"/>
              </a:ext>
            </a:extLst>
          </p:cNvPr>
          <p:cNvSpPr>
            <a:spLocks noGrp="1"/>
          </p:cNvSpPr>
          <p:nvPr>
            <p:ph type="title"/>
          </p:nvPr>
        </p:nvSpPr>
        <p:spPr/>
        <p:txBody>
          <a:bodyPr>
            <a:normAutofit fontScale="90000"/>
          </a:bodyPr>
          <a:lstStyle/>
          <a:p>
            <a:r>
              <a:rPr lang="en-US" dirty="0"/>
              <a:t>“It is finished” sounds throughout Bible/Creation</a:t>
            </a:r>
            <a:endParaRPr lang="nl-NL" dirty="0"/>
          </a:p>
        </p:txBody>
      </p:sp>
      <p:sp>
        <p:nvSpPr>
          <p:cNvPr id="4" name="Slide Number Placeholder 3">
            <a:extLst>
              <a:ext uri="{FF2B5EF4-FFF2-40B4-BE49-F238E27FC236}">
                <a16:creationId xmlns:a16="http://schemas.microsoft.com/office/drawing/2014/main" id="{DA8D970C-8EDC-45E5-8475-7F541C5BDBD0}"/>
              </a:ext>
            </a:extLst>
          </p:cNvPr>
          <p:cNvSpPr>
            <a:spLocks noGrp="1"/>
          </p:cNvSpPr>
          <p:nvPr>
            <p:ph type="sldNum" sz="quarter" idx="12"/>
          </p:nvPr>
        </p:nvSpPr>
        <p:spPr/>
        <p:txBody>
          <a:bodyPr/>
          <a:lstStyle/>
          <a:p>
            <a:fld id="{5246E596-99F3-4534-908E-9E561FF3FB35}" type="slidenum">
              <a:rPr lang="en-US" smtClean="0"/>
              <a:pPr/>
              <a:t>9</a:t>
            </a:fld>
            <a:endParaRPr lang="en-US" dirty="0"/>
          </a:p>
        </p:txBody>
      </p:sp>
      <p:pic>
        <p:nvPicPr>
          <p:cNvPr id="4098" name="Picture 2" descr="Creation | Salt + Light Media">
            <a:extLst>
              <a:ext uri="{FF2B5EF4-FFF2-40B4-BE49-F238E27FC236}">
                <a16:creationId xmlns:a16="http://schemas.microsoft.com/office/drawing/2014/main" id="{5403BFAC-1CCE-C0B4-1945-3ADFB2AF6A9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708" t="-36" r="11847" b="36"/>
          <a:stretch/>
        </p:blipFill>
        <p:spPr bwMode="auto">
          <a:xfrm>
            <a:off x="685799" y="1714500"/>
            <a:ext cx="3215613" cy="2528888"/>
          </a:xfrm>
          <a:prstGeom prst="rect">
            <a:avLst/>
          </a:prstGeom>
          <a:noFill/>
          <a:extLst>
            <a:ext uri="{909E8E84-426E-40DD-AFC4-6F175D3DCCD1}">
              <a14:hiddenFill xmlns:a14="http://schemas.microsoft.com/office/drawing/2010/main">
                <a:solidFill>
                  <a:srgbClr val="FFFFFF"/>
                </a:solidFill>
              </a14:hiddenFill>
            </a:ext>
          </a:extLst>
        </p:spPr>
      </p:pic>
      <p:sp>
        <p:nvSpPr>
          <p:cNvPr id="7" name="AutoShape 4" descr="Crucifixion Of Jesus Christ Stock Photo - Download Image Now - Religious  Cross, Jesus Christ, Religion - iStock">
            <a:extLst>
              <a:ext uri="{FF2B5EF4-FFF2-40B4-BE49-F238E27FC236}">
                <a16:creationId xmlns:a16="http://schemas.microsoft.com/office/drawing/2014/main" id="{5E865691-B659-2001-89C0-917D4A1E583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pic>
        <p:nvPicPr>
          <p:cNvPr id="4102" name="Picture 6" descr="9 little known facts about Jesus' crucifixion | Sky HISTORY TV Channel">
            <a:extLst>
              <a:ext uri="{FF2B5EF4-FFF2-40B4-BE49-F238E27FC236}">
                <a16:creationId xmlns:a16="http://schemas.microsoft.com/office/drawing/2014/main" id="{7D9672A3-EB2F-E650-22F1-7EADAAD8178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8710" r="7247"/>
          <a:stretch/>
        </p:blipFill>
        <p:spPr bwMode="auto">
          <a:xfrm>
            <a:off x="4673599" y="1732334"/>
            <a:ext cx="2794001" cy="2528888"/>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Bible Art: Revelation Chapter 4 - Video Bible">
            <a:extLst>
              <a:ext uri="{FF2B5EF4-FFF2-40B4-BE49-F238E27FC236}">
                <a16:creationId xmlns:a16="http://schemas.microsoft.com/office/drawing/2014/main" id="{B158F311-A4E8-8D2D-F993-9FC0CD8EA31E}"/>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5080" r="19573"/>
          <a:stretch/>
        </p:blipFill>
        <p:spPr bwMode="auto">
          <a:xfrm>
            <a:off x="8458200" y="1714500"/>
            <a:ext cx="2971800" cy="254672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5772A4EF-C315-2FB1-12CF-A3E6AAC548B1}"/>
              </a:ext>
            </a:extLst>
          </p:cNvPr>
          <p:cNvSpPr txBox="1"/>
          <p:nvPr/>
        </p:nvSpPr>
        <p:spPr>
          <a:xfrm>
            <a:off x="1219200" y="4662455"/>
            <a:ext cx="10376880" cy="1200329"/>
          </a:xfrm>
          <a:prstGeom prst="rect">
            <a:avLst/>
          </a:prstGeom>
          <a:noFill/>
        </p:spPr>
        <p:txBody>
          <a:bodyPr wrap="none" rtlCol="0">
            <a:spAutoFit/>
          </a:bodyPr>
          <a:lstStyle/>
          <a:p>
            <a:r>
              <a:rPr lang="en-US" sz="3600" dirty="0"/>
              <a:t>Genesis			John				Revelation</a:t>
            </a:r>
          </a:p>
          <a:p>
            <a:r>
              <a:rPr lang="en-US" sz="3600" i="1" dirty="0"/>
              <a:t>Creation			Cross			Second Coming</a:t>
            </a:r>
            <a:endParaRPr lang="nl-NL" sz="3600" i="1" dirty="0"/>
          </a:p>
        </p:txBody>
      </p:sp>
    </p:spTree>
    <p:extLst>
      <p:ext uri="{BB962C8B-B14F-4D97-AF65-F5344CB8AC3E}">
        <p14:creationId xmlns:p14="http://schemas.microsoft.com/office/powerpoint/2010/main" val="36175781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TM02900769[[fn=Retrospect]]</Template>
  <TotalTime>0</TotalTime>
  <Words>903</Words>
  <Application>Microsoft Office PowerPoint</Application>
  <PresentationFormat>Widescreen</PresentationFormat>
  <Paragraphs>83</Paragraphs>
  <Slides>15</Slides>
  <Notes>2</Notes>
  <HiddenSlides>1</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system-ui</vt:lpstr>
      <vt:lpstr>Office Theme</vt:lpstr>
      <vt:lpstr>Who are you, Lord? – Part 2 It is finished - about the fixed melody of creation  John 19:28-30 &amp; Genesis 1:31-2:2 (NIV)</vt:lpstr>
      <vt:lpstr>Last week – Who Are You Lord? – Part 1</vt:lpstr>
      <vt:lpstr>Who are You, Lord? – Part 2</vt:lpstr>
      <vt:lpstr>PowerPoint Presentation</vt:lpstr>
      <vt:lpstr>What Jesus has finished (1) </vt:lpstr>
      <vt:lpstr>What Jesus has finished (2) </vt:lpstr>
      <vt:lpstr>It is finished – NT John 19:30</vt:lpstr>
      <vt:lpstr>It is finished – OT Genesis 1:31-2:2 (NIV)</vt:lpstr>
      <vt:lpstr>“It is finished” sounds throughout Bible/Creation</vt:lpstr>
      <vt:lpstr>“It is finished”</vt:lpstr>
      <vt:lpstr>Cantus Firmus = fixed melody </vt:lpstr>
      <vt:lpstr>PowerPoint Presentation</vt:lpstr>
      <vt:lpstr>PowerPoint Presentation</vt:lpstr>
      <vt:lpstr>Summary – Who Are You, Lord?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Heer, wie bent U?</dc:title>
  <dc:creator>De Jong</dc:creator>
  <cp:lastModifiedBy>Jong, K.P. de (Krijn)</cp:lastModifiedBy>
  <cp:revision>355</cp:revision>
  <dcterms:created xsi:type="dcterms:W3CDTF">2015-04-11T13:02:52Z</dcterms:created>
  <dcterms:modified xsi:type="dcterms:W3CDTF">2023-12-03T10:08:31Z</dcterms:modified>
</cp:coreProperties>
</file>