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BE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738"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CEE7C8-EA27-4DA3-8CBD-9FC9B4D3494A}"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97BFB-B55A-42BF-BB40-F36A0B53D406}" type="slidenum">
              <a:rPr lang="en-US" smtClean="0"/>
              <a:t>‹#›</a:t>
            </a:fld>
            <a:endParaRPr lang="en-US"/>
          </a:p>
        </p:txBody>
      </p:sp>
    </p:spTree>
    <p:extLst>
      <p:ext uri="{BB962C8B-B14F-4D97-AF65-F5344CB8AC3E}">
        <p14:creationId xmlns:p14="http://schemas.microsoft.com/office/powerpoint/2010/main" val="626946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EE7C8-EA27-4DA3-8CBD-9FC9B4D3494A}"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97BFB-B55A-42BF-BB40-F36A0B53D406}" type="slidenum">
              <a:rPr lang="en-US" smtClean="0"/>
              <a:t>‹#›</a:t>
            </a:fld>
            <a:endParaRPr lang="en-US"/>
          </a:p>
        </p:txBody>
      </p:sp>
    </p:spTree>
    <p:extLst>
      <p:ext uri="{BB962C8B-B14F-4D97-AF65-F5344CB8AC3E}">
        <p14:creationId xmlns:p14="http://schemas.microsoft.com/office/powerpoint/2010/main" val="2153335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EE7C8-EA27-4DA3-8CBD-9FC9B4D3494A}"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97BFB-B55A-42BF-BB40-F36A0B53D406}" type="slidenum">
              <a:rPr lang="en-US" smtClean="0"/>
              <a:t>‹#›</a:t>
            </a:fld>
            <a:endParaRPr lang="en-US"/>
          </a:p>
        </p:txBody>
      </p:sp>
    </p:spTree>
    <p:extLst>
      <p:ext uri="{BB962C8B-B14F-4D97-AF65-F5344CB8AC3E}">
        <p14:creationId xmlns:p14="http://schemas.microsoft.com/office/powerpoint/2010/main" val="1408423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EE7C8-EA27-4DA3-8CBD-9FC9B4D3494A}"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97BFB-B55A-42BF-BB40-F36A0B53D406}" type="slidenum">
              <a:rPr lang="en-US" smtClean="0"/>
              <a:t>‹#›</a:t>
            </a:fld>
            <a:endParaRPr lang="en-US"/>
          </a:p>
        </p:txBody>
      </p:sp>
    </p:spTree>
    <p:extLst>
      <p:ext uri="{BB962C8B-B14F-4D97-AF65-F5344CB8AC3E}">
        <p14:creationId xmlns:p14="http://schemas.microsoft.com/office/powerpoint/2010/main" val="243217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CEE7C8-EA27-4DA3-8CBD-9FC9B4D3494A}"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97BFB-B55A-42BF-BB40-F36A0B53D406}" type="slidenum">
              <a:rPr lang="en-US" smtClean="0"/>
              <a:t>‹#›</a:t>
            </a:fld>
            <a:endParaRPr lang="en-US"/>
          </a:p>
        </p:txBody>
      </p:sp>
    </p:spTree>
    <p:extLst>
      <p:ext uri="{BB962C8B-B14F-4D97-AF65-F5344CB8AC3E}">
        <p14:creationId xmlns:p14="http://schemas.microsoft.com/office/powerpoint/2010/main" val="3416371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CEE7C8-EA27-4DA3-8CBD-9FC9B4D3494A}"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97BFB-B55A-42BF-BB40-F36A0B53D406}" type="slidenum">
              <a:rPr lang="en-US" smtClean="0"/>
              <a:t>‹#›</a:t>
            </a:fld>
            <a:endParaRPr lang="en-US"/>
          </a:p>
        </p:txBody>
      </p:sp>
    </p:spTree>
    <p:extLst>
      <p:ext uri="{BB962C8B-B14F-4D97-AF65-F5344CB8AC3E}">
        <p14:creationId xmlns:p14="http://schemas.microsoft.com/office/powerpoint/2010/main" val="3875463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CEE7C8-EA27-4DA3-8CBD-9FC9B4D3494A}" type="datetimeFigureOut">
              <a:rPr lang="en-US" smtClean="0"/>
              <a:t>1/17/2024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A97BFB-B55A-42BF-BB40-F36A0B53D406}" type="slidenum">
              <a:rPr lang="en-US" smtClean="0"/>
              <a:t>‹#›</a:t>
            </a:fld>
            <a:endParaRPr lang="en-US"/>
          </a:p>
        </p:txBody>
      </p:sp>
    </p:spTree>
    <p:extLst>
      <p:ext uri="{BB962C8B-B14F-4D97-AF65-F5344CB8AC3E}">
        <p14:creationId xmlns:p14="http://schemas.microsoft.com/office/powerpoint/2010/main" val="2213481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CEE7C8-EA27-4DA3-8CBD-9FC9B4D3494A}" type="datetimeFigureOut">
              <a:rPr lang="en-US" smtClean="0"/>
              <a:t>1/17/2024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A97BFB-B55A-42BF-BB40-F36A0B53D406}" type="slidenum">
              <a:rPr lang="en-US" smtClean="0"/>
              <a:t>‹#›</a:t>
            </a:fld>
            <a:endParaRPr lang="en-US"/>
          </a:p>
        </p:txBody>
      </p:sp>
    </p:spTree>
    <p:extLst>
      <p:ext uri="{BB962C8B-B14F-4D97-AF65-F5344CB8AC3E}">
        <p14:creationId xmlns:p14="http://schemas.microsoft.com/office/powerpoint/2010/main" val="45685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EE7C8-EA27-4DA3-8CBD-9FC9B4D3494A}" type="datetimeFigureOut">
              <a:rPr lang="en-US" smtClean="0"/>
              <a:t>1/17/2024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A97BFB-B55A-42BF-BB40-F36A0B53D406}" type="slidenum">
              <a:rPr lang="en-US" smtClean="0"/>
              <a:t>‹#›</a:t>
            </a:fld>
            <a:endParaRPr lang="en-US"/>
          </a:p>
        </p:txBody>
      </p:sp>
    </p:spTree>
    <p:extLst>
      <p:ext uri="{BB962C8B-B14F-4D97-AF65-F5344CB8AC3E}">
        <p14:creationId xmlns:p14="http://schemas.microsoft.com/office/powerpoint/2010/main" val="3551195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CEE7C8-EA27-4DA3-8CBD-9FC9B4D3494A}"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97BFB-B55A-42BF-BB40-F36A0B53D406}" type="slidenum">
              <a:rPr lang="en-US" smtClean="0"/>
              <a:t>‹#›</a:t>
            </a:fld>
            <a:endParaRPr lang="en-US"/>
          </a:p>
        </p:txBody>
      </p:sp>
    </p:spTree>
    <p:extLst>
      <p:ext uri="{BB962C8B-B14F-4D97-AF65-F5344CB8AC3E}">
        <p14:creationId xmlns:p14="http://schemas.microsoft.com/office/powerpoint/2010/main" val="762820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CEE7C8-EA27-4DA3-8CBD-9FC9B4D3494A}"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97BFB-B55A-42BF-BB40-F36A0B53D406}" type="slidenum">
              <a:rPr lang="en-US" smtClean="0"/>
              <a:t>‹#›</a:t>
            </a:fld>
            <a:endParaRPr lang="en-US"/>
          </a:p>
        </p:txBody>
      </p:sp>
    </p:spTree>
    <p:extLst>
      <p:ext uri="{BB962C8B-B14F-4D97-AF65-F5344CB8AC3E}">
        <p14:creationId xmlns:p14="http://schemas.microsoft.com/office/powerpoint/2010/main" val="1871900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EE7C8-EA27-4DA3-8CBD-9FC9B4D3494A}" type="datetimeFigureOut">
              <a:rPr lang="en-US" smtClean="0"/>
              <a:t>1/17/2024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97BFB-B55A-42BF-BB40-F36A0B53D406}" type="slidenum">
              <a:rPr lang="en-US" smtClean="0"/>
              <a:t>‹#›</a:t>
            </a:fld>
            <a:endParaRPr lang="en-US"/>
          </a:p>
        </p:txBody>
      </p:sp>
    </p:spTree>
    <p:extLst>
      <p:ext uri="{BB962C8B-B14F-4D97-AF65-F5344CB8AC3E}">
        <p14:creationId xmlns:p14="http://schemas.microsoft.com/office/powerpoint/2010/main" val="2350965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3884" y="156751"/>
            <a:ext cx="9884229" cy="909908"/>
          </a:xfrm>
        </p:spPr>
        <p:txBody>
          <a:bodyPr>
            <a:normAutofit/>
          </a:bodyPr>
          <a:lstStyle/>
          <a:p>
            <a:r>
              <a:rPr lang="en-US" sz="4800" dirty="0" smtClean="0"/>
              <a:t>Exodus Part 1 – The heart of humanity.</a:t>
            </a:r>
            <a:endParaRPr lang="en-US" sz="4800" dirty="0"/>
          </a:p>
        </p:txBody>
      </p:sp>
      <p:sp>
        <p:nvSpPr>
          <p:cNvPr id="3" name="Subtitle 2"/>
          <p:cNvSpPr>
            <a:spLocks noGrp="1"/>
          </p:cNvSpPr>
          <p:nvPr>
            <p:ph type="subTitle" idx="1"/>
          </p:nvPr>
        </p:nvSpPr>
        <p:spPr>
          <a:xfrm>
            <a:off x="648789" y="5003071"/>
            <a:ext cx="10894422" cy="1619796"/>
          </a:xfrm>
        </p:spPr>
        <p:txBody>
          <a:bodyPr>
            <a:noAutofit/>
          </a:bodyPr>
          <a:lstStyle/>
          <a:p>
            <a:r>
              <a:rPr lang="en-US" sz="2800" dirty="0" smtClean="0">
                <a:latin typeface="+mj-lt"/>
              </a:rPr>
              <a:t>Say therefore to the people of Israel, ‘I am the Lord, and I will bring you out from under the burdens of the Egyptians, and I will deliver you from slavery to them, and I will redeem you with an outstretched arm and with great acts of judgment. </a:t>
            </a:r>
            <a:r>
              <a:rPr lang="en-US" sz="2800" b="1" dirty="0" smtClean="0">
                <a:latin typeface="+mj-lt"/>
              </a:rPr>
              <a:t>Exodus 6:6</a:t>
            </a:r>
            <a:endParaRPr lang="en-US" sz="2800" b="1" dirty="0">
              <a:latin typeface="+mj-lt"/>
            </a:endParaRPr>
          </a:p>
        </p:txBody>
      </p:sp>
      <p:pic>
        <p:nvPicPr>
          <p:cNvPr id="4" name="Picture 3"/>
          <p:cNvPicPr>
            <a:picLocks noChangeAspect="1"/>
          </p:cNvPicPr>
          <p:nvPr/>
        </p:nvPicPr>
        <p:blipFill>
          <a:blip r:embed="rId2"/>
          <a:stretch>
            <a:fillRect/>
          </a:stretch>
        </p:blipFill>
        <p:spPr>
          <a:xfrm>
            <a:off x="3421514" y="1224858"/>
            <a:ext cx="5348971" cy="3554696"/>
          </a:xfrm>
          <a:prstGeom prst="rect">
            <a:avLst/>
          </a:prstGeom>
        </p:spPr>
      </p:pic>
    </p:spTree>
    <p:extLst>
      <p:ext uri="{BB962C8B-B14F-4D97-AF65-F5344CB8AC3E}">
        <p14:creationId xmlns:p14="http://schemas.microsoft.com/office/powerpoint/2010/main" val="4280169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63" y="156119"/>
            <a:ext cx="11416936" cy="1691816"/>
          </a:xfrm>
        </p:spPr>
        <p:txBody>
          <a:bodyPr>
            <a:normAutofit/>
          </a:bodyPr>
          <a:lstStyle/>
          <a:p>
            <a:r>
              <a:rPr lang="en-US" sz="3200" b="1" dirty="0" smtClean="0"/>
              <a:t>Our year of the Lord’s glory</a:t>
            </a:r>
            <a:r>
              <a:rPr lang="en-US" sz="2800" dirty="0" smtClean="0"/>
              <a:t>… Matthew 5:16</a:t>
            </a:r>
            <a:br>
              <a:rPr lang="en-US" sz="2800" dirty="0" smtClean="0"/>
            </a:br>
            <a:r>
              <a:rPr lang="en-US" sz="2800" dirty="0" smtClean="0"/>
              <a:t>In the same way, let your light shine before others, so that they may see your good works and give glory to your Father who is in heaven. </a:t>
            </a:r>
            <a:endParaRPr lang="en-US" sz="2800" dirty="0"/>
          </a:p>
        </p:txBody>
      </p:sp>
      <p:sp>
        <p:nvSpPr>
          <p:cNvPr id="3" name="Content Placeholder 2"/>
          <p:cNvSpPr>
            <a:spLocks noGrp="1"/>
          </p:cNvSpPr>
          <p:nvPr>
            <p:ph idx="1"/>
          </p:nvPr>
        </p:nvSpPr>
        <p:spPr>
          <a:xfrm>
            <a:off x="470264" y="4441371"/>
            <a:ext cx="11416936" cy="1867989"/>
          </a:xfrm>
          <a:solidFill>
            <a:srgbClr val="F8BEAE"/>
          </a:solidFill>
        </p:spPr>
        <p:txBody>
          <a:bodyPr>
            <a:noAutofit/>
          </a:bodyPr>
          <a:lstStyle/>
          <a:p>
            <a:r>
              <a:rPr lang="en-US" dirty="0" smtClean="0">
                <a:latin typeface="+mj-lt"/>
              </a:rPr>
              <a:t>To live a life that glorifies God is to trust, obey and to be fully dependent on God as we live according to His predetermined order.</a:t>
            </a:r>
          </a:p>
          <a:p>
            <a:r>
              <a:rPr lang="en-US" dirty="0" smtClean="0">
                <a:latin typeface="+mj-lt"/>
              </a:rPr>
              <a:t>God demands our all – Life, </a:t>
            </a:r>
            <a:r>
              <a:rPr lang="en-US" b="1" dirty="0" smtClean="0">
                <a:latin typeface="+mj-lt"/>
              </a:rPr>
              <a:t>money</a:t>
            </a:r>
            <a:r>
              <a:rPr lang="en-US" dirty="0" smtClean="0">
                <a:latin typeface="+mj-lt"/>
              </a:rPr>
              <a:t>, time, talent… etc.</a:t>
            </a:r>
          </a:p>
          <a:p>
            <a:r>
              <a:rPr lang="en-US" dirty="0" smtClean="0">
                <a:latin typeface="+mj-lt"/>
              </a:rPr>
              <a:t>Tithing, saving, alms giving, seed sowing and offering.</a:t>
            </a:r>
            <a:endParaRPr lang="en-US" dirty="0">
              <a:latin typeface="+mj-lt"/>
            </a:endParaRPr>
          </a:p>
        </p:txBody>
      </p:sp>
      <p:sp>
        <p:nvSpPr>
          <p:cNvPr id="4" name="Subtitle 2"/>
          <p:cNvSpPr txBox="1">
            <a:spLocks/>
          </p:cNvSpPr>
          <p:nvPr/>
        </p:nvSpPr>
        <p:spPr>
          <a:xfrm>
            <a:off x="1083128" y="2184532"/>
            <a:ext cx="10191205" cy="19202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14350" indent="-514350" algn="l">
              <a:spcBef>
                <a:spcPts val="0"/>
              </a:spcBef>
              <a:buFont typeface="+mj-lt"/>
              <a:buAutoNum type="arabicPeriod"/>
            </a:pPr>
            <a:r>
              <a:rPr lang="en-US" sz="2600" dirty="0" smtClean="0">
                <a:latin typeface="+mj-lt"/>
              </a:rPr>
              <a:t>Fellowshipping with God!! </a:t>
            </a:r>
            <a:endParaRPr lang="en-US" sz="2600" dirty="0">
              <a:latin typeface="+mj-lt"/>
            </a:endParaRPr>
          </a:p>
          <a:p>
            <a:pPr marL="514350" indent="-514350" algn="l">
              <a:spcBef>
                <a:spcPts val="0"/>
              </a:spcBef>
              <a:buFont typeface="+mj-lt"/>
              <a:buAutoNum type="arabicPeriod"/>
            </a:pPr>
            <a:r>
              <a:rPr lang="en-US" sz="2600" dirty="0" smtClean="0">
                <a:latin typeface="+mj-lt"/>
              </a:rPr>
              <a:t>Walking in obedience and in the will of God.</a:t>
            </a:r>
          </a:p>
          <a:p>
            <a:pPr marL="514350" indent="-514350" algn="l">
              <a:spcBef>
                <a:spcPts val="0"/>
              </a:spcBef>
              <a:buFont typeface="+mj-lt"/>
              <a:buAutoNum type="arabicPeriod"/>
            </a:pPr>
            <a:r>
              <a:rPr lang="en-US" sz="2600" dirty="0" smtClean="0">
                <a:latin typeface="+mj-lt"/>
              </a:rPr>
              <a:t>Walking in love.</a:t>
            </a:r>
          </a:p>
          <a:p>
            <a:pPr marL="514350" indent="-514350" algn="l">
              <a:spcBef>
                <a:spcPts val="0"/>
              </a:spcBef>
              <a:buFont typeface="+mj-lt"/>
              <a:buAutoNum type="arabicPeriod"/>
            </a:pPr>
            <a:r>
              <a:rPr lang="en-US" sz="2600" dirty="0" smtClean="0">
                <a:latin typeface="+mj-lt"/>
              </a:rPr>
              <a:t>Serving others in humility and sacrifice.</a:t>
            </a:r>
          </a:p>
          <a:p>
            <a:pPr marL="514350" indent="-514350" algn="l">
              <a:spcBef>
                <a:spcPts val="0"/>
              </a:spcBef>
              <a:buFont typeface="+mj-lt"/>
              <a:buAutoNum type="arabicPeriod"/>
            </a:pPr>
            <a:r>
              <a:rPr lang="en-US" sz="2600" dirty="0" smtClean="0">
                <a:latin typeface="+mj-lt"/>
              </a:rPr>
              <a:t>Living a life of purpose for the salvation of creation. </a:t>
            </a:r>
          </a:p>
        </p:txBody>
      </p:sp>
    </p:spTree>
    <p:extLst>
      <p:ext uri="{BB962C8B-B14F-4D97-AF65-F5344CB8AC3E}">
        <p14:creationId xmlns:p14="http://schemas.microsoft.com/office/powerpoint/2010/main" val="438045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953" y="365126"/>
            <a:ext cx="11120847" cy="699520"/>
          </a:xfrm>
        </p:spPr>
        <p:txBody>
          <a:bodyPr/>
          <a:lstStyle/>
          <a:p>
            <a:r>
              <a:rPr lang="en-US" dirty="0" smtClean="0"/>
              <a:t>The book of Exodus…</a:t>
            </a:r>
            <a:endParaRPr lang="en-US" dirty="0"/>
          </a:p>
        </p:txBody>
      </p:sp>
      <p:sp>
        <p:nvSpPr>
          <p:cNvPr id="3" name="Content Placeholder 2"/>
          <p:cNvSpPr>
            <a:spLocks noGrp="1"/>
          </p:cNvSpPr>
          <p:nvPr>
            <p:ph idx="1"/>
          </p:nvPr>
        </p:nvSpPr>
        <p:spPr>
          <a:xfrm>
            <a:off x="838200" y="3024453"/>
            <a:ext cx="10722428" cy="3546164"/>
          </a:xfrm>
        </p:spPr>
        <p:txBody>
          <a:bodyPr>
            <a:normAutofit/>
          </a:bodyPr>
          <a:lstStyle/>
          <a:p>
            <a:r>
              <a:rPr lang="en-US" dirty="0" smtClean="0">
                <a:latin typeface="+mj-lt"/>
              </a:rPr>
              <a:t>Exodus in Greek means “departure” and is derived the words “</a:t>
            </a:r>
            <a:r>
              <a:rPr lang="en-US" dirty="0" err="1" smtClean="0">
                <a:latin typeface="+mj-lt"/>
              </a:rPr>
              <a:t>Ek</a:t>
            </a:r>
            <a:r>
              <a:rPr lang="en-US" dirty="0" smtClean="0">
                <a:latin typeface="+mj-lt"/>
              </a:rPr>
              <a:t>” which means “out of” and  “</a:t>
            </a:r>
            <a:r>
              <a:rPr lang="en-US" dirty="0" err="1" smtClean="0">
                <a:latin typeface="+mj-lt"/>
              </a:rPr>
              <a:t>hodos</a:t>
            </a:r>
            <a:r>
              <a:rPr lang="en-US" dirty="0" smtClean="0">
                <a:latin typeface="+mj-lt"/>
              </a:rPr>
              <a:t>” which means “road”. The Hebrew word on the other hand means “and these are the names of”. </a:t>
            </a:r>
          </a:p>
          <a:p>
            <a:r>
              <a:rPr lang="en-US" dirty="0" smtClean="0">
                <a:latin typeface="+mj-lt"/>
              </a:rPr>
              <a:t>It is the 2</a:t>
            </a:r>
            <a:r>
              <a:rPr lang="en-US" baseline="30000" dirty="0" smtClean="0">
                <a:latin typeface="+mj-lt"/>
              </a:rPr>
              <a:t>nd</a:t>
            </a:r>
            <a:r>
              <a:rPr lang="en-US" dirty="0" smtClean="0">
                <a:latin typeface="+mj-lt"/>
              </a:rPr>
              <a:t> book of the Torah and Pentateuch written by Moses. Has 40 chapters. </a:t>
            </a:r>
          </a:p>
          <a:p>
            <a:r>
              <a:rPr lang="en-US" dirty="0" smtClean="0">
                <a:latin typeface="+mj-lt"/>
              </a:rPr>
              <a:t>It is a continuation of how Jacob and his children settled in Egypt during the time of the famine and were made slaves over 300 years as they multiplied in number. </a:t>
            </a:r>
          </a:p>
          <a:p>
            <a:endParaRPr lang="en-US" dirty="0">
              <a:latin typeface="+mj-lt"/>
            </a:endParaRPr>
          </a:p>
        </p:txBody>
      </p:sp>
      <p:sp>
        <p:nvSpPr>
          <p:cNvPr id="4" name="Content Placeholder 2"/>
          <p:cNvSpPr txBox="1">
            <a:spLocks/>
          </p:cNvSpPr>
          <p:nvPr/>
        </p:nvSpPr>
        <p:spPr>
          <a:xfrm>
            <a:off x="232953" y="1242068"/>
            <a:ext cx="11327675" cy="1604963"/>
          </a:xfrm>
          <a:prstGeom prst="rect">
            <a:avLst/>
          </a:prstGeom>
          <a:solidFill>
            <a:srgbClr val="F8BEAE"/>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latin typeface="+mj-lt"/>
              </a:rPr>
              <a:t>The book describes the deliverance of the Israelites from Egypt, their journey to Mount Sinai and the events that occurred during their sojourn there. It further highlights God’s redemptive work, His ability to deliver and reveals the wavering state of the heart of humanity.      </a:t>
            </a:r>
            <a:endParaRPr lang="en-US" dirty="0">
              <a:latin typeface="+mj-lt"/>
            </a:endParaRPr>
          </a:p>
        </p:txBody>
      </p:sp>
    </p:spTree>
    <p:extLst>
      <p:ext uri="{BB962C8B-B14F-4D97-AF65-F5344CB8AC3E}">
        <p14:creationId xmlns:p14="http://schemas.microsoft.com/office/powerpoint/2010/main" val="3935940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36207120"/>
              </p:ext>
            </p:extLst>
          </p:nvPr>
        </p:nvGraphicFramePr>
        <p:xfrm>
          <a:off x="245663" y="204717"/>
          <a:ext cx="11709776" cy="6490032"/>
        </p:xfrm>
        <a:graphic>
          <a:graphicData uri="http://schemas.openxmlformats.org/drawingml/2006/table">
            <a:tbl>
              <a:tblPr firstRow="1" bandRow="1">
                <a:tableStyleId>{5940675A-B579-460E-94D1-54222C63F5DA}</a:tableStyleId>
              </a:tblPr>
              <a:tblGrid>
                <a:gridCol w="1966924">
                  <a:extLst>
                    <a:ext uri="{9D8B030D-6E8A-4147-A177-3AD203B41FA5}">
                      <a16:colId xmlns:a16="http://schemas.microsoft.com/office/drawing/2014/main" val="2892824348"/>
                    </a:ext>
                  </a:extLst>
                </a:gridCol>
                <a:gridCol w="1966924">
                  <a:extLst>
                    <a:ext uri="{9D8B030D-6E8A-4147-A177-3AD203B41FA5}">
                      <a16:colId xmlns:a16="http://schemas.microsoft.com/office/drawing/2014/main" val="3552238507"/>
                    </a:ext>
                  </a:extLst>
                </a:gridCol>
                <a:gridCol w="2388040">
                  <a:extLst>
                    <a:ext uri="{9D8B030D-6E8A-4147-A177-3AD203B41FA5}">
                      <a16:colId xmlns:a16="http://schemas.microsoft.com/office/drawing/2014/main" val="1265873059"/>
                    </a:ext>
                  </a:extLst>
                </a:gridCol>
                <a:gridCol w="1850236">
                  <a:extLst>
                    <a:ext uri="{9D8B030D-6E8A-4147-A177-3AD203B41FA5}">
                      <a16:colId xmlns:a16="http://schemas.microsoft.com/office/drawing/2014/main" val="2218357332"/>
                    </a:ext>
                  </a:extLst>
                </a:gridCol>
                <a:gridCol w="1776226">
                  <a:extLst>
                    <a:ext uri="{9D8B030D-6E8A-4147-A177-3AD203B41FA5}">
                      <a16:colId xmlns:a16="http://schemas.microsoft.com/office/drawing/2014/main" val="4111652686"/>
                    </a:ext>
                  </a:extLst>
                </a:gridCol>
                <a:gridCol w="1761426">
                  <a:extLst>
                    <a:ext uri="{9D8B030D-6E8A-4147-A177-3AD203B41FA5}">
                      <a16:colId xmlns:a16="http://schemas.microsoft.com/office/drawing/2014/main" val="3092231558"/>
                    </a:ext>
                  </a:extLst>
                </a:gridCol>
              </a:tblGrid>
              <a:tr h="2957513">
                <a:tc>
                  <a:txBody>
                    <a:bodyPr/>
                    <a:lstStyle/>
                    <a:p>
                      <a:r>
                        <a:rPr lang="en-US" dirty="0" smtClean="0"/>
                        <a:t>About 300 years of pain</a:t>
                      </a:r>
                      <a:r>
                        <a:rPr lang="en-US" baseline="0" dirty="0" smtClean="0"/>
                        <a:t> for the Israelites after the book of Genesis.  </a:t>
                      </a:r>
                      <a:endParaRPr lang="en-US" dirty="0"/>
                    </a:p>
                  </a:txBody>
                  <a:tcPr/>
                </a:tc>
                <a:tc>
                  <a:txBody>
                    <a:bodyPr/>
                    <a:lstStyle/>
                    <a:p>
                      <a:pPr marL="0" indent="0">
                        <a:buFontTx/>
                        <a:buNone/>
                      </a:pPr>
                      <a:r>
                        <a:rPr lang="en-US" dirty="0" smtClean="0"/>
                        <a:t>- Israelites grow</a:t>
                      </a:r>
                    </a:p>
                    <a:p>
                      <a:pPr marL="0" indent="0">
                        <a:buFontTx/>
                        <a:buNone/>
                      </a:pPr>
                      <a:r>
                        <a:rPr lang="en-US" dirty="0" smtClean="0"/>
                        <a:t>- New pharaoh</a:t>
                      </a:r>
                      <a:r>
                        <a:rPr lang="en-US" baseline="0" dirty="0" smtClean="0"/>
                        <a:t> </a:t>
                      </a:r>
                    </a:p>
                    <a:p>
                      <a:pPr marL="0" indent="0">
                        <a:buFontTx/>
                        <a:buNone/>
                      </a:pPr>
                      <a:r>
                        <a:rPr lang="en-US" dirty="0" smtClean="0"/>
                        <a:t>-</a:t>
                      </a:r>
                      <a:r>
                        <a:rPr lang="en-US" baseline="0" dirty="0" smtClean="0"/>
                        <a:t> </a:t>
                      </a:r>
                      <a:r>
                        <a:rPr lang="en-US" dirty="0" smtClean="0"/>
                        <a:t>Slavery </a:t>
                      </a:r>
                    </a:p>
                    <a:p>
                      <a:pPr marL="0" indent="0">
                        <a:buFontTx/>
                        <a:buNone/>
                      </a:pPr>
                      <a:r>
                        <a:rPr lang="en-US" dirty="0" smtClean="0"/>
                        <a:t>- Moses</a:t>
                      </a:r>
                    </a:p>
                    <a:p>
                      <a:pPr marL="0" indent="0">
                        <a:buFontTx/>
                        <a:buNone/>
                      </a:pPr>
                      <a:endParaRPr lang="en-US" dirty="0" smtClean="0"/>
                    </a:p>
                    <a:p>
                      <a:pPr marL="0" indent="0">
                        <a:buFontTx/>
                        <a:buNone/>
                      </a:pPr>
                      <a:endParaRPr lang="en-US" dirty="0" smtClean="0"/>
                    </a:p>
                    <a:p>
                      <a:pPr marL="0" indent="0">
                        <a:buFontTx/>
                        <a:buNone/>
                      </a:pPr>
                      <a:endParaRPr lang="en-US" dirty="0" smtClean="0"/>
                    </a:p>
                    <a:p>
                      <a:pPr marL="0" indent="0">
                        <a:buFontTx/>
                        <a:buNone/>
                      </a:pPr>
                      <a:endParaRPr lang="en-US" dirty="0" smtClean="0"/>
                    </a:p>
                    <a:p>
                      <a:pPr marL="0" indent="0">
                        <a:buFontTx/>
                        <a:buNone/>
                      </a:pPr>
                      <a:endParaRPr lang="en-US" dirty="0" smtClean="0"/>
                    </a:p>
                    <a:p>
                      <a:pPr marL="0" indent="0">
                        <a:buFontTx/>
                        <a:buNone/>
                      </a:pPr>
                      <a:r>
                        <a:rPr lang="en-US" b="1" dirty="0" smtClean="0"/>
                        <a:t>Chapters</a:t>
                      </a:r>
                      <a:r>
                        <a:rPr lang="en-US" b="1" baseline="0" dirty="0" smtClean="0"/>
                        <a:t> </a:t>
                      </a:r>
                      <a:r>
                        <a:rPr lang="en-US" b="1" dirty="0" smtClean="0"/>
                        <a:t>1-2 </a:t>
                      </a:r>
                      <a:endParaRPr lang="en-US" b="1" dirty="0"/>
                    </a:p>
                  </a:txBody>
                  <a:tcPr/>
                </a:tc>
                <a:tc>
                  <a:txBody>
                    <a:bodyPr/>
                    <a:lstStyle/>
                    <a:p>
                      <a:r>
                        <a:rPr lang="en-US" dirty="0" smtClean="0"/>
                        <a:t>  Blood            Boils</a:t>
                      </a:r>
                    </a:p>
                    <a:p>
                      <a:r>
                        <a:rPr lang="en-US" dirty="0" smtClean="0"/>
                        <a:t>  Frogs</a:t>
                      </a:r>
                      <a:r>
                        <a:rPr lang="en-US" baseline="0" dirty="0" smtClean="0"/>
                        <a:t>             Hail</a:t>
                      </a:r>
                    </a:p>
                    <a:p>
                      <a:r>
                        <a:rPr lang="en-US" baseline="0" dirty="0" smtClean="0"/>
                        <a:t>  Gnats          Locusts</a:t>
                      </a:r>
                    </a:p>
                    <a:p>
                      <a:r>
                        <a:rPr lang="en-US" baseline="0" dirty="0" smtClean="0"/>
                        <a:t>   Flies          Darkness</a:t>
                      </a:r>
                    </a:p>
                    <a:p>
                      <a:r>
                        <a:rPr lang="en-US" baseline="0" dirty="0" smtClean="0"/>
                        <a:t>Livestock        Death</a:t>
                      </a:r>
                    </a:p>
                    <a:p>
                      <a:endParaRPr lang="en-US" baseline="0" dirty="0" smtClean="0"/>
                    </a:p>
                    <a:p>
                      <a:pPr algn="l"/>
                      <a:r>
                        <a:rPr lang="en-US" baseline="0" dirty="0" smtClean="0"/>
                        <a:t>- Passover</a:t>
                      </a:r>
                    </a:p>
                    <a:p>
                      <a:pPr marL="0" indent="0" algn="l">
                        <a:buFontTx/>
                        <a:buNone/>
                      </a:pPr>
                      <a:r>
                        <a:rPr lang="en-US" baseline="0" dirty="0" smtClean="0"/>
                        <a:t>- Exodus</a:t>
                      </a:r>
                    </a:p>
                    <a:p>
                      <a:pPr marL="0" indent="0" algn="l">
                        <a:buFontTx/>
                        <a:buNone/>
                      </a:pPr>
                      <a:endParaRPr lang="en-US" baseline="0" dirty="0" smtClean="0"/>
                    </a:p>
                    <a:p>
                      <a:pPr marL="0" indent="0" algn="l">
                        <a:buFontTx/>
                        <a:buNone/>
                      </a:pPr>
                      <a:r>
                        <a:rPr lang="en-US" b="1" baseline="0" dirty="0" smtClean="0"/>
                        <a:t>Chapters 3-12</a:t>
                      </a:r>
                    </a:p>
                  </a:txBody>
                  <a:tcPr/>
                </a:tc>
                <a:tc>
                  <a:txBody>
                    <a:bodyPr/>
                    <a:lstStyle/>
                    <a:p>
                      <a:r>
                        <a:rPr lang="en-US" dirty="0" smtClean="0"/>
                        <a:t>- Cloud &amp; fire</a:t>
                      </a:r>
                    </a:p>
                    <a:p>
                      <a:r>
                        <a:rPr lang="en-US" dirty="0" smtClean="0"/>
                        <a:t>- Red sea</a:t>
                      </a:r>
                    </a:p>
                    <a:p>
                      <a:pPr marL="0" indent="0">
                        <a:buFontTx/>
                        <a:buNone/>
                      </a:pPr>
                      <a:r>
                        <a:rPr lang="en-US" dirty="0" smtClean="0"/>
                        <a:t>- Grumbling</a:t>
                      </a:r>
                    </a:p>
                    <a:p>
                      <a:pPr marL="0" indent="0">
                        <a:buFontTx/>
                        <a:buNone/>
                      </a:pPr>
                      <a:endParaRPr lang="en-US" dirty="0" smtClean="0"/>
                    </a:p>
                    <a:p>
                      <a:pPr marL="0" indent="0">
                        <a:buFontTx/>
                        <a:buNone/>
                      </a:pPr>
                      <a:endParaRPr lang="en-US" dirty="0" smtClean="0"/>
                    </a:p>
                    <a:p>
                      <a:pPr marL="0" indent="0">
                        <a:buFontTx/>
                        <a:buNone/>
                      </a:pPr>
                      <a:endParaRPr lang="en-US" dirty="0" smtClean="0"/>
                    </a:p>
                    <a:p>
                      <a:pPr marL="0" indent="0">
                        <a:buFontTx/>
                        <a:buNone/>
                      </a:pPr>
                      <a:endParaRPr lang="en-US" dirty="0" smtClean="0"/>
                    </a:p>
                    <a:p>
                      <a:pPr marL="0" indent="0">
                        <a:buFontTx/>
                        <a:buNone/>
                      </a:pPr>
                      <a:endParaRPr lang="en-US" dirty="0" smtClean="0"/>
                    </a:p>
                    <a:p>
                      <a:pPr marL="0" indent="0">
                        <a:buFontTx/>
                        <a:buNone/>
                      </a:pPr>
                      <a:endParaRPr lang="en-US" dirty="0" smtClean="0"/>
                    </a:p>
                    <a:p>
                      <a:pPr marL="0" indent="0">
                        <a:buFontTx/>
                        <a:buNone/>
                      </a:pPr>
                      <a:r>
                        <a:rPr lang="en-US" b="1" dirty="0" smtClean="0"/>
                        <a:t>Chapters</a:t>
                      </a:r>
                      <a:r>
                        <a:rPr lang="en-US" b="1" baseline="0" dirty="0" smtClean="0"/>
                        <a:t> 13-18</a:t>
                      </a:r>
                      <a:endParaRPr lang="en-US" b="1" dirty="0" smtClean="0"/>
                    </a:p>
                  </a:txBody>
                  <a:tcPr/>
                </a:tc>
                <a:tc>
                  <a:txBody>
                    <a:bodyPr/>
                    <a:lstStyle/>
                    <a:p>
                      <a:r>
                        <a:rPr lang="en-US" dirty="0" smtClean="0"/>
                        <a:t>- Moral </a:t>
                      </a:r>
                    </a:p>
                    <a:p>
                      <a:r>
                        <a:rPr lang="en-US" dirty="0" smtClean="0"/>
                        <a:t>- Civil </a:t>
                      </a:r>
                    </a:p>
                    <a:p>
                      <a:r>
                        <a:rPr lang="en-US" dirty="0" smtClean="0"/>
                        <a:t>- Social</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b="1" dirty="0" smtClean="0"/>
                        <a:t>Chapters</a:t>
                      </a:r>
                      <a:r>
                        <a:rPr lang="en-US" b="1" baseline="0" dirty="0" smtClean="0"/>
                        <a:t> 19-24</a:t>
                      </a:r>
                      <a:endParaRPr lang="en-US" b="1" dirty="0"/>
                    </a:p>
                  </a:txBody>
                  <a:tcPr/>
                </a:tc>
                <a:tc>
                  <a:txBody>
                    <a:bodyPr/>
                    <a:lstStyle/>
                    <a:p>
                      <a:r>
                        <a:rPr lang="en-US" dirty="0" smtClean="0"/>
                        <a:t>- Outer</a:t>
                      </a:r>
                      <a:r>
                        <a:rPr lang="en-US" baseline="0" dirty="0" smtClean="0"/>
                        <a:t> court</a:t>
                      </a:r>
                    </a:p>
                    <a:p>
                      <a:pPr marL="0" indent="0">
                        <a:buFontTx/>
                        <a:buNone/>
                      </a:pPr>
                      <a:r>
                        <a:rPr lang="en-US" baseline="0" dirty="0" smtClean="0"/>
                        <a:t>150*75 feet</a:t>
                      </a:r>
                    </a:p>
                    <a:p>
                      <a:pPr marL="0" indent="0">
                        <a:buFontTx/>
                        <a:buNone/>
                      </a:pPr>
                      <a:endParaRPr lang="en-US" baseline="0" dirty="0" smtClean="0"/>
                    </a:p>
                    <a:p>
                      <a:pPr marL="0" indent="0">
                        <a:buFontTx/>
                        <a:buNone/>
                      </a:pPr>
                      <a:r>
                        <a:rPr lang="en-US" baseline="0" dirty="0" smtClean="0"/>
                        <a:t>- Inner court</a:t>
                      </a:r>
                    </a:p>
                    <a:p>
                      <a:pPr marL="0" indent="0">
                        <a:buFontTx/>
                        <a:buNone/>
                      </a:pPr>
                      <a:r>
                        <a:rPr lang="en-US" dirty="0" smtClean="0"/>
                        <a:t>45*15 feet</a:t>
                      </a:r>
                    </a:p>
                    <a:p>
                      <a:pPr marL="0" indent="0">
                        <a:buFontTx/>
                        <a:buNone/>
                      </a:pPr>
                      <a:endParaRPr lang="en-US" dirty="0" smtClean="0"/>
                    </a:p>
                    <a:p>
                      <a:pPr marL="0" indent="0">
                        <a:buFontTx/>
                        <a:buNone/>
                      </a:pPr>
                      <a:endParaRPr lang="en-US" dirty="0" smtClean="0"/>
                    </a:p>
                    <a:p>
                      <a:pPr marL="0" indent="0">
                        <a:buFontTx/>
                        <a:buNone/>
                      </a:pPr>
                      <a:endParaRPr lang="en-US" dirty="0" smtClean="0"/>
                    </a:p>
                    <a:p>
                      <a:pPr marL="0" indent="0">
                        <a:buFontTx/>
                        <a:buNone/>
                      </a:pPr>
                      <a:endParaRPr lang="en-US" dirty="0" smtClean="0"/>
                    </a:p>
                    <a:p>
                      <a:pPr marL="0" indent="0">
                        <a:buFontTx/>
                        <a:buNone/>
                      </a:pPr>
                      <a:r>
                        <a:rPr lang="en-US" b="1" dirty="0" smtClean="0"/>
                        <a:t>Chapters 25-40</a:t>
                      </a:r>
                      <a:endParaRPr lang="en-US" b="1" dirty="0"/>
                    </a:p>
                  </a:txBody>
                  <a:tcPr/>
                </a:tc>
                <a:extLst>
                  <a:ext uri="{0D108BD9-81ED-4DB2-BD59-A6C34878D82A}">
                    <a16:rowId xmlns:a16="http://schemas.microsoft.com/office/drawing/2014/main" val="2508350353"/>
                  </a:ext>
                </a:extLst>
              </a:tr>
              <a:tr h="555171">
                <a:tc>
                  <a:txBody>
                    <a:bodyPr/>
                    <a:lstStyle/>
                    <a:p>
                      <a:pPr algn="ctr"/>
                      <a:r>
                        <a:rPr lang="en-US" dirty="0" smtClean="0"/>
                        <a:t>Location</a:t>
                      </a:r>
                      <a:endParaRPr lang="en-US" dirty="0"/>
                    </a:p>
                  </a:txBody>
                  <a:tcPr>
                    <a:lnR w="12700" cap="flat" cmpd="sng" algn="ctr">
                      <a:solidFill>
                        <a:schemeClr val="tx1"/>
                      </a:solidFill>
                      <a:prstDash val="solid"/>
                      <a:round/>
                      <a:headEnd type="none" w="med" len="med"/>
                      <a:tailEnd type="none" w="med" len="med"/>
                    </a:lnR>
                  </a:tcPr>
                </a:tc>
                <a:tc gridSpan="2">
                  <a:txBody>
                    <a:bodyPr/>
                    <a:lstStyle/>
                    <a:p>
                      <a:pPr algn="ctr"/>
                      <a:r>
                        <a:rPr lang="en-US" sz="2000" dirty="0" smtClean="0"/>
                        <a:t>Egypt</a:t>
                      </a:r>
                      <a:endParaRPr lang="en-US" sz="2000" dirty="0"/>
                    </a:p>
                  </a:txBody>
                  <a:tcPr>
                    <a:lnL w="12700" cap="flat" cmpd="sng" algn="ctr">
                      <a:solidFill>
                        <a:schemeClr val="tx1"/>
                      </a:solidFill>
                      <a:prstDash val="solid"/>
                      <a:round/>
                      <a:headEnd type="none" w="med" len="med"/>
                      <a:tailEnd type="none" w="med" len="med"/>
                    </a:lnL>
                  </a:tcPr>
                </a:tc>
                <a:tc hMerge="1">
                  <a:txBody>
                    <a:bodyPr/>
                    <a:lstStyle/>
                    <a:p>
                      <a:endParaRPr lang="en-US" dirty="0"/>
                    </a:p>
                  </a:txBody>
                  <a:tcPr>
                    <a:lnL w="12700" cap="flat" cmpd="sng" algn="ctr">
                      <a:noFill/>
                      <a:prstDash val="solid"/>
                      <a:round/>
                      <a:headEnd type="none" w="med" len="med"/>
                      <a:tailEnd type="none" w="med" len="med"/>
                    </a:lnL>
                  </a:tcPr>
                </a:tc>
                <a:tc>
                  <a:txBody>
                    <a:bodyPr/>
                    <a:lstStyle/>
                    <a:p>
                      <a:pPr algn="ctr"/>
                      <a:r>
                        <a:rPr lang="en-US" dirty="0" smtClean="0"/>
                        <a:t>Journey</a:t>
                      </a:r>
                      <a:endParaRPr lang="en-US" dirty="0"/>
                    </a:p>
                  </a:txBody>
                  <a:tcPr/>
                </a:tc>
                <a:tc gridSpan="2">
                  <a:txBody>
                    <a:bodyPr/>
                    <a:lstStyle/>
                    <a:p>
                      <a:pPr algn="ctr"/>
                      <a:r>
                        <a:rPr lang="en-US" dirty="0" smtClean="0"/>
                        <a:t>Mount Sinai </a:t>
                      </a:r>
                      <a:endParaRPr lang="en-US" dirty="0"/>
                    </a:p>
                  </a:txBody>
                  <a:tcPr/>
                </a:tc>
                <a:tc hMerge="1">
                  <a:txBody>
                    <a:bodyPr/>
                    <a:lstStyle/>
                    <a:p>
                      <a:endParaRPr lang="en-US" dirty="0"/>
                    </a:p>
                  </a:txBody>
                  <a:tcPr>
                    <a:lnL w="12700" cap="flat" cmpd="sng" algn="ctr">
                      <a:noFill/>
                      <a:prstDash val="solid"/>
                      <a:round/>
                      <a:headEnd type="none" w="med" len="med"/>
                      <a:tailEnd type="none" w="med" len="med"/>
                    </a:lnL>
                  </a:tcPr>
                </a:tc>
                <a:extLst>
                  <a:ext uri="{0D108BD9-81ED-4DB2-BD59-A6C34878D82A}">
                    <a16:rowId xmlns:a16="http://schemas.microsoft.com/office/drawing/2014/main" val="4162916795"/>
                  </a:ext>
                </a:extLst>
              </a:tr>
              <a:tr h="555171">
                <a:tc>
                  <a:txBody>
                    <a:bodyPr/>
                    <a:lstStyle/>
                    <a:p>
                      <a:pPr algn="ctr"/>
                      <a:r>
                        <a:rPr lang="en-US" dirty="0" smtClean="0"/>
                        <a:t>Time</a:t>
                      </a:r>
                      <a:endParaRPr lang="en-US" dirty="0"/>
                    </a:p>
                  </a:txBody>
                  <a:tcPr/>
                </a:tc>
                <a:tc gridSpan="2">
                  <a:txBody>
                    <a:bodyPr/>
                    <a:lstStyle/>
                    <a:p>
                      <a:pPr algn="ctr"/>
                      <a:r>
                        <a:rPr lang="en-US" sz="2000" dirty="0" smtClean="0"/>
                        <a:t>430</a:t>
                      </a:r>
                      <a:r>
                        <a:rPr lang="en-US" sz="2000" baseline="0" dirty="0" smtClean="0"/>
                        <a:t> years</a:t>
                      </a:r>
                      <a:endParaRPr lang="en-US" sz="2000" dirty="0"/>
                    </a:p>
                  </a:txBody>
                  <a:tcPr/>
                </a:tc>
                <a:tc hMerge="1">
                  <a:txBody>
                    <a:bodyPr/>
                    <a:lstStyle/>
                    <a:p>
                      <a:endParaRPr lang="en-US" dirty="0"/>
                    </a:p>
                  </a:txBody>
                  <a:tcPr/>
                </a:tc>
                <a:tc>
                  <a:txBody>
                    <a:bodyPr/>
                    <a:lstStyle/>
                    <a:p>
                      <a:pPr algn="ctr"/>
                      <a:r>
                        <a:rPr lang="en-US" dirty="0" smtClean="0"/>
                        <a:t>3months</a:t>
                      </a:r>
                      <a:endParaRPr lang="en-US" dirty="0"/>
                    </a:p>
                  </a:txBody>
                  <a:tcPr/>
                </a:tc>
                <a:tc gridSpan="2">
                  <a:txBody>
                    <a:bodyPr/>
                    <a:lstStyle/>
                    <a:p>
                      <a:pPr algn="ctr"/>
                      <a:r>
                        <a:rPr lang="en-US" dirty="0" smtClean="0"/>
                        <a:t>1year </a:t>
                      </a:r>
                      <a:endParaRPr lang="en-US" dirty="0"/>
                    </a:p>
                  </a:txBody>
                  <a:tcPr/>
                </a:tc>
                <a:tc hMerge="1">
                  <a:txBody>
                    <a:bodyPr/>
                    <a:lstStyle/>
                    <a:p>
                      <a:endParaRPr lang="en-US" dirty="0"/>
                    </a:p>
                  </a:txBody>
                  <a:tcPr/>
                </a:tc>
                <a:extLst>
                  <a:ext uri="{0D108BD9-81ED-4DB2-BD59-A6C34878D82A}">
                    <a16:rowId xmlns:a16="http://schemas.microsoft.com/office/drawing/2014/main" val="3530303011"/>
                  </a:ext>
                </a:extLst>
              </a:tr>
              <a:tr h="555171">
                <a:tc>
                  <a:txBody>
                    <a:bodyPr/>
                    <a:lstStyle/>
                    <a:p>
                      <a:pPr algn="ctr"/>
                      <a:r>
                        <a:rPr lang="en-US" dirty="0" smtClean="0"/>
                        <a:t>Location</a:t>
                      </a:r>
                      <a:endParaRPr lang="en-US" dirty="0"/>
                    </a:p>
                  </a:txBody>
                  <a:tcPr/>
                </a:tc>
                <a:tc gridSpan="2">
                  <a:txBody>
                    <a:bodyPr/>
                    <a:lstStyle/>
                    <a:p>
                      <a:pPr algn="ctr"/>
                      <a:r>
                        <a:rPr lang="en-US" sz="2000" dirty="0" smtClean="0"/>
                        <a:t>Suffering</a:t>
                      </a:r>
                      <a:r>
                        <a:rPr lang="en-US" sz="2000" baseline="0" dirty="0" smtClean="0"/>
                        <a:t> and liberation</a:t>
                      </a:r>
                      <a:endParaRPr lang="en-US" sz="2000" dirty="0"/>
                    </a:p>
                  </a:txBody>
                  <a:tcPr/>
                </a:tc>
                <a:tc hMerge="1">
                  <a:txBody>
                    <a:bodyPr/>
                    <a:lstStyle/>
                    <a:p>
                      <a:endParaRPr lang="en-US" dirty="0"/>
                    </a:p>
                  </a:txBody>
                  <a:tcPr/>
                </a:tc>
                <a:tc>
                  <a:txBody>
                    <a:bodyPr/>
                    <a:lstStyle/>
                    <a:p>
                      <a:pPr algn="ctr"/>
                      <a:r>
                        <a:rPr lang="en-US" dirty="0" smtClean="0"/>
                        <a:t>Guidance</a:t>
                      </a:r>
                      <a:endParaRPr lang="en-US" dirty="0"/>
                    </a:p>
                  </a:txBody>
                  <a:tcPr/>
                </a:tc>
                <a:tc gridSpan="2">
                  <a:txBody>
                    <a:bodyPr/>
                    <a:lstStyle/>
                    <a:p>
                      <a:pPr algn="ctr"/>
                      <a:r>
                        <a:rPr lang="en-US" dirty="0" smtClean="0"/>
                        <a:t>Worshipping</a:t>
                      </a:r>
                      <a:r>
                        <a:rPr lang="en-US" baseline="0" dirty="0" smtClean="0"/>
                        <a:t> God</a:t>
                      </a:r>
                      <a:endParaRPr lang="en-US" dirty="0"/>
                    </a:p>
                  </a:txBody>
                  <a:tcPr/>
                </a:tc>
                <a:tc hMerge="1">
                  <a:txBody>
                    <a:bodyPr/>
                    <a:lstStyle/>
                    <a:p>
                      <a:endParaRPr lang="en-US" dirty="0"/>
                    </a:p>
                  </a:txBody>
                  <a:tcPr/>
                </a:tc>
                <a:extLst>
                  <a:ext uri="{0D108BD9-81ED-4DB2-BD59-A6C34878D82A}">
                    <a16:rowId xmlns:a16="http://schemas.microsoft.com/office/drawing/2014/main" val="2121675124"/>
                  </a:ext>
                </a:extLst>
              </a:tr>
              <a:tr h="933503">
                <a:tc>
                  <a:txBody>
                    <a:bodyPr/>
                    <a:lstStyle/>
                    <a:p>
                      <a:pPr algn="ctr"/>
                      <a:r>
                        <a:rPr lang="en-US" dirty="0" smtClean="0"/>
                        <a:t>Key</a:t>
                      </a:r>
                      <a:r>
                        <a:rPr lang="en-US" baseline="0" dirty="0" smtClean="0"/>
                        <a:t> verse</a:t>
                      </a:r>
                      <a:endParaRPr lang="en-US" dirty="0"/>
                    </a:p>
                  </a:txBody>
                  <a:tcPr/>
                </a:tc>
                <a:tc gridSpan="5">
                  <a:txBody>
                    <a:bodyPr/>
                    <a:lstStyle/>
                    <a:p>
                      <a:pPr algn="ctr"/>
                      <a:r>
                        <a:rPr lang="en-US" dirty="0" smtClean="0"/>
                        <a:t>Say therefore to the people of Israel, ‘I am the Lord, and I will bring you out from under the burdens of the Egyptians, and I will deliver you from slavery to them, and I will redeem you with an outstretched arm and with great acts of judgment. </a:t>
                      </a:r>
                      <a:r>
                        <a:rPr lang="en-US" b="1" dirty="0" smtClean="0"/>
                        <a:t>Exodus 6:6</a:t>
                      </a:r>
                    </a:p>
                  </a:txBody>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tcPr>
                </a:tc>
                <a:extLst>
                  <a:ext uri="{0D108BD9-81ED-4DB2-BD59-A6C34878D82A}">
                    <a16:rowId xmlns:a16="http://schemas.microsoft.com/office/drawing/2014/main" val="1020125608"/>
                  </a:ext>
                </a:extLst>
              </a:tr>
              <a:tr h="933503">
                <a:tc>
                  <a:txBody>
                    <a:bodyPr/>
                    <a:lstStyle/>
                    <a:p>
                      <a:pPr algn="ctr"/>
                      <a:r>
                        <a:rPr lang="en-US" dirty="0" smtClean="0"/>
                        <a:t>Jesus</a:t>
                      </a:r>
                      <a:r>
                        <a:rPr lang="en-US" baseline="0" dirty="0" smtClean="0"/>
                        <a:t> in Exodus</a:t>
                      </a:r>
                      <a:endParaRPr lang="en-US" dirty="0"/>
                    </a:p>
                  </a:txBody>
                  <a:tcPr/>
                </a:tc>
                <a:tc gridSpan="5">
                  <a:txBody>
                    <a:bodyPr/>
                    <a:lstStyle/>
                    <a:p>
                      <a:pPr algn="ctr"/>
                      <a:r>
                        <a:rPr lang="en-US" b="0" dirty="0" smtClean="0"/>
                        <a:t>Passover lamb (12), Sacrificial offering, tabernacle</a:t>
                      </a:r>
                      <a:r>
                        <a:rPr lang="en-US" b="0" baseline="0" dirty="0" smtClean="0"/>
                        <a:t>, articles of worship (25-40)</a:t>
                      </a:r>
                    </a:p>
                    <a:p>
                      <a:pPr algn="ctr"/>
                      <a:r>
                        <a:rPr lang="en-US" b="0" baseline="0" dirty="0" smtClean="0"/>
                        <a:t>His leadership and deliverance are seen in Moses </a:t>
                      </a:r>
                    </a:p>
                    <a:p>
                      <a:pPr algn="ctr"/>
                      <a:r>
                        <a:rPr lang="en-US" b="0" baseline="0" dirty="0" smtClean="0"/>
                        <a:t>His purity and intercession are seen in the high priest </a:t>
                      </a:r>
                      <a:endParaRPr lang="en-US" b="0" dirty="0" smtClean="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820689127"/>
                  </a:ext>
                </a:extLst>
              </a:tr>
            </a:tbl>
          </a:graphicData>
        </a:graphic>
      </p:graphicFrame>
    </p:spTree>
    <p:extLst>
      <p:ext uri="{BB962C8B-B14F-4D97-AF65-F5344CB8AC3E}">
        <p14:creationId xmlns:p14="http://schemas.microsoft.com/office/powerpoint/2010/main" val="1261231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953" y="365126"/>
            <a:ext cx="11120847" cy="1054364"/>
          </a:xfrm>
        </p:spPr>
        <p:txBody>
          <a:bodyPr/>
          <a:lstStyle/>
          <a:p>
            <a:r>
              <a:rPr lang="en-US" dirty="0" smtClean="0"/>
              <a:t>The heart of humanity…</a:t>
            </a:r>
            <a:endParaRPr lang="en-US" dirty="0"/>
          </a:p>
        </p:txBody>
      </p:sp>
      <p:sp>
        <p:nvSpPr>
          <p:cNvPr id="4" name="Content Placeholder 2"/>
          <p:cNvSpPr txBox="1">
            <a:spLocks/>
          </p:cNvSpPr>
          <p:nvPr/>
        </p:nvSpPr>
        <p:spPr>
          <a:xfrm>
            <a:off x="432162" y="4913500"/>
            <a:ext cx="11327675" cy="1604963"/>
          </a:xfrm>
          <a:prstGeom prst="rect">
            <a:avLst/>
          </a:prstGeom>
          <a:solidFill>
            <a:srgbClr val="F8BEAE"/>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latin typeface="+mj-lt"/>
              </a:rPr>
              <a:t>For from within, out of the heart of man, come evil thoughts, sexual immorality, theft, murder, adultery, coveting, wickedness, deceit, sensuality, envy, slander, pride, foolishness. All these evil things come from within, and they defile a person.” </a:t>
            </a:r>
            <a:r>
              <a:rPr lang="en-US" b="1" dirty="0" smtClean="0">
                <a:latin typeface="+mj-lt"/>
              </a:rPr>
              <a:t>Mark 7:21-23</a:t>
            </a:r>
            <a:endParaRPr lang="en-US" b="1" dirty="0">
              <a:latin typeface="+mj-lt"/>
            </a:endParaRPr>
          </a:p>
        </p:txBody>
      </p:sp>
      <p:graphicFrame>
        <p:nvGraphicFramePr>
          <p:cNvPr id="6" name="Table 5"/>
          <p:cNvGraphicFramePr>
            <a:graphicFrameLocks noGrp="1"/>
          </p:cNvGraphicFramePr>
          <p:nvPr>
            <p:extLst>
              <p:ext uri="{D42A27DB-BD31-4B8C-83A1-F6EECF244321}">
                <p14:modId xmlns:p14="http://schemas.microsoft.com/office/powerpoint/2010/main" val="2331159053"/>
              </p:ext>
            </p:extLst>
          </p:nvPr>
        </p:nvGraphicFramePr>
        <p:xfrm>
          <a:off x="445843" y="1419490"/>
          <a:ext cx="11313994" cy="3242128"/>
        </p:xfrm>
        <a:graphic>
          <a:graphicData uri="http://schemas.openxmlformats.org/drawingml/2006/table">
            <a:tbl>
              <a:tblPr firstRow="1" bandRow="1">
                <a:tableStyleId>{5940675A-B579-460E-94D1-54222C63F5DA}</a:tableStyleId>
              </a:tblPr>
              <a:tblGrid>
                <a:gridCol w="1856095">
                  <a:extLst>
                    <a:ext uri="{9D8B030D-6E8A-4147-A177-3AD203B41FA5}">
                      <a16:colId xmlns:a16="http://schemas.microsoft.com/office/drawing/2014/main" val="640281739"/>
                    </a:ext>
                  </a:extLst>
                </a:gridCol>
                <a:gridCol w="9457899">
                  <a:extLst>
                    <a:ext uri="{9D8B030D-6E8A-4147-A177-3AD203B41FA5}">
                      <a16:colId xmlns:a16="http://schemas.microsoft.com/office/drawing/2014/main" val="795550673"/>
                    </a:ext>
                  </a:extLst>
                </a:gridCol>
              </a:tblGrid>
              <a:tr h="1533102">
                <a:tc>
                  <a:txBody>
                    <a:bodyPr/>
                    <a:lstStyle/>
                    <a:p>
                      <a:pPr algn="ctr"/>
                      <a:endParaRPr lang="en-US" sz="2800" dirty="0" smtClean="0">
                        <a:latin typeface="+mj-lt"/>
                      </a:endParaRPr>
                    </a:p>
                    <a:p>
                      <a:pPr algn="ctr"/>
                      <a:r>
                        <a:rPr lang="en-US" sz="2800" dirty="0" smtClean="0">
                          <a:latin typeface="+mj-lt"/>
                        </a:rPr>
                        <a:t>The heart of Pharaoh</a:t>
                      </a:r>
                      <a:endParaRPr lang="en-US" sz="2800" dirty="0">
                        <a:latin typeface="+mj-lt"/>
                      </a:endParaRPr>
                    </a:p>
                  </a:txBody>
                  <a:tcPr/>
                </a:tc>
                <a:tc>
                  <a:txBody>
                    <a:bodyPr/>
                    <a:lstStyle/>
                    <a:p>
                      <a:pPr marL="342900" indent="-342900">
                        <a:buFont typeface="Arial" panose="020B0604020202020204" pitchFamily="34" charset="0"/>
                        <a:buChar char="•"/>
                      </a:pPr>
                      <a:r>
                        <a:rPr lang="en-US" sz="2400" dirty="0" smtClean="0">
                          <a:latin typeface="+mj-lt"/>
                        </a:rPr>
                        <a:t>But Pharaoh hardened his heart this time also, and did not let the people go… </a:t>
                      </a:r>
                      <a:r>
                        <a:rPr lang="en-US" sz="2400" b="1" dirty="0" smtClean="0">
                          <a:latin typeface="+mj-lt"/>
                        </a:rPr>
                        <a:t>Exodus 8:32</a:t>
                      </a:r>
                      <a:endParaRPr lang="en-US" sz="2400" b="1" dirty="0">
                        <a:latin typeface="+mj-lt"/>
                      </a:endParaRPr>
                    </a:p>
                    <a:p>
                      <a:pPr marL="342900" indent="-342900">
                        <a:buFont typeface="Arial" panose="020B0604020202020204" pitchFamily="34" charset="0"/>
                        <a:buChar char="•"/>
                      </a:pPr>
                      <a:r>
                        <a:rPr lang="en-US" sz="2400" dirty="0" smtClean="0">
                          <a:latin typeface="+mj-lt"/>
                        </a:rPr>
                        <a:t>But the Lord hardened the heart of Pharaoh, and he did not listen to them, as the Lord had spoken to Moses… </a:t>
                      </a:r>
                      <a:r>
                        <a:rPr lang="en-US" sz="2400" b="1" dirty="0" smtClean="0">
                          <a:latin typeface="+mj-lt"/>
                        </a:rPr>
                        <a:t>Exodus 9:12</a:t>
                      </a:r>
                      <a:endParaRPr lang="en-US" sz="2400" b="1" dirty="0">
                        <a:latin typeface="+mj-lt"/>
                      </a:endParaRPr>
                    </a:p>
                  </a:txBody>
                  <a:tcPr/>
                </a:tc>
                <a:extLst>
                  <a:ext uri="{0D108BD9-81ED-4DB2-BD59-A6C34878D82A}">
                    <a16:rowId xmlns:a16="http://schemas.microsoft.com/office/drawing/2014/main" val="360227584"/>
                  </a:ext>
                </a:extLst>
              </a:tr>
              <a:tr h="1687648">
                <a:tc>
                  <a:txBody>
                    <a:bodyPr/>
                    <a:lstStyle/>
                    <a:p>
                      <a:pPr algn="ctr"/>
                      <a:r>
                        <a:rPr lang="en-US" sz="2800" dirty="0" smtClean="0">
                          <a:latin typeface="+mj-lt"/>
                        </a:rPr>
                        <a:t>The hearts of the Israelites </a:t>
                      </a:r>
                      <a:endParaRPr lang="en-US" sz="2800" dirty="0">
                        <a:latin typeface="+mj-lt"/>
                      </a:endParaRPr>
                    </a:p>
                  </a:txBody>
                  <a:tcPr/>
                </a:tc>
                <a:tc>
                  <a:txBody>
                    <a:bodyPr/>
                    <a:lstStyle/>
                    <a:p>
                      <a:pPr marL="342900" indent="-342900">
                        <a:buFont typeface="Arial" panose="020B0604020202020204" pitchFamily="34" charset="0"/>
                        <a:buChar char="•"/>
                      </a:pPr>
                      <a:r>
                        <a:rPr lang="en-US" sz="2400" dirty="0" smtClean="0">
                          <a:latin typeface="+mj-lt"/>
                        </a:rPr>
                        <a:t>The Israelites begin to cry out in fear and complain to God at the sight of the approaching Egyptian armies… </a:t>
                      </a:r>
                      <a:r>
                        <a:rPr lang="en-US" sz="2400" b="1" dirty="0" smtClean="0">
                          <a:latin typeface="+mj-lt"/>
                        </a:rPr>
                        <a:t>Exodus 14</a:t>
                      </a:r>
                    </a:p>
                    <a:p>
                      <a:pPr marL="342900" indent="-342900">
                        <a:buFont typeface="Arial" panose="020B0604020202020204" pitchFamily="34" charset="0"/>
                        <a:buChar char="•"/>
                      </a:pPr>
                      <a:r>
                        <a:rPr lang="en-US" sz="2400" dirty="0" smtClean="0">
                          <a:latin typeface="+mj-lt"/>
                        </a:rPr>
                        <a:t>The</a:t>
                      </a:r>
                      <a:r>
                        <a:rPr lang="en-US" sz="2400" baseline="0" dirty="0" smtClean="0">
                          <a:latin typeface="+mj-lt"/>
                        </a:rPr>
                        <a:t> grumbling of the Israelites and bread from heaven… </a:t>
                      </a:r>
                      <a:r>
                        <a:rPr lang="en-US" sz="2400" b="1" baseline="0" dirty="0" smtClean="0">
                          <a:latin typeface="+mj-lt"/>
                        </a:rPr>
                        <a:t>Exodus 16:2-15</a:t>
                      </a:r>
                      <a:endParaRPr lang="en-US" sz="2400" b="1" dirty="0">
                        <a:latin typeface="+mj-lt"/>
                      </a:endParaRPr>
                    </a:p>
                    <a:p>
                      <a:pPr marL="342900" indent="-342900">
                        <a:buFont typeface="Arial" panose="020B0604020202020204" pitchFamily="34" charset="0"/>
                        <a:buChar char="•"/>
                      </a:pPr>
                      <a:r>
                        <a:rPr lang="en-US" sz="2400" dirty="0" smtClean="0">
                          <a:latin typeface="+mj-lt"/>
                        </a:rPr>
                        <a:t>The desire for idol worship and the making of the golden calf… </a:t>
                      </a:r>
                      <a:r>
                        <a:rPr lang="en-US" sz="2400" b="1" dirty="0" smtClean="0">
                          <a:latin typeface="+mj-lt"/>
                        </a:rPr>
                        <a:t>Exodus 32</a:t>
                      </a:r>
                    </a:p>
                  </a:txBody>
                  <a:tcPr/>
                </a:tc>
                <a:extLst>
                  <a:ext uri="{0D108BD9-81ED-4DB2-BD59-A6C34878D82A}">
                    <a16:rowId xmlns:a16="http://schemas.microsoft.com/office/drawing/2014/main" val="3081776924"/>
                  </a:ext>
                </a:extLst>
              </a:tr>
            </a:tbl>
          </a:graphicData>
        </a:graphic>
      </p:graphicFrame>
    </p:spTree>
    <p:extLst>
      <p:ext uri="{BB962C8B-B14F-4D97-AF65-F5344CB8AC3E}">
        <p14:creationId xmlns:p14="http://schemas.microsoft.com/office/powerpoint/2010/main" val="2963254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953" y="208370"/>
            <a:ext cx="11120847" cy="1054364"/>
          </a:xfrm>
        </p:spPr>
        <p:txBody>
          <a:bodyPr/>
          <a:lstStyle/>
          <a:p>
            <a:r>
              <a:rPr lang="en-US" dirty="0" smtClean="0"/>
              <a:t>The heart of humanity…</a:t>
            </a:r>
            <a:endParaRPr lang="en-US" dirty="0"/>
          </a:p>
        </p:txBody>
      </p:sp>
      <p:sp>
        <p:nvSpPr>
          <p:cNvPr id="4" name="Content Placeholder 2"/>
          <p:cNvSpPr txBox="1">
            <a:spLocks/>
          </p:cNvSpPr>
          <p:nvPr/>
        </p:nvSpPr>
        <p:spPr>
          <a:xfrm>
            <a:off x="432162" y="5630091"/>
            <a:ext cx="11327675" cy="1058189"/>
          </a:xfrm>
          <a:prstGeom prst="rect">
            <a:avLst/>
          </a:prstGeom>
          <a:solidFill>
            <a:srgbClr val="F8BEAE"/>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latin typeface="+mj-lt"/>
              </a:rPr>
              <a:t>... </a:t>
            </a:r>
            <a:r>
              <a:rPr lang="en-US" dirty="0">
                <a:latin typeface="+mj-lt"/>
              </a:rPr>
              <a:t>For the Lord sees not as man sees: man looks on the outward appearance, but the Lord looks on the heart.”… </a:t>
            </a:r>
            <a:r>
              <a:rPr lang="en-US" b="1" dirty="0" smtClean="0">
                <a:latin typeface="+mj-lt"/>
              </a:rPr>
              <a:t>1Samuel 16:7</a:t>
            </a:r>
            <a:endParaRPr lang="en-US" b="1" dirty="0">
              <a:latin typeface="+mj-lt"/>
            </a:endParaRPr>
          </a:p>
        </p:txBody>
      </p:sp>
      <p:graphicFrame>
        <p:nvGraphicFramePr>
          <p:cNvPr id="6" name="Table 5"/>
          <p:cNvGraphicFramePr>
            <a:graphicFrameLocks noGrp="1"/>
          </p:cNvGraphicFramePr>
          <p:nvPr>
            <p:extLst>
              <p:ext uri="{D42A27DB-BD31-4B8C-83A1-F6EECF244321}">
                <p14:modId xmlns:p14="http://schemas.microsoft.com/office/powerpoint/2010/main" val="3573237633"/>
              </p:ext>
            </p:extLst>
          </p:nvPr>
        </p:nvGraphicFramePr>
        <p:xfrm>
          <a:off x="445843" y="1223546"/>
          <a:ext cx="11313995" cy="4206240"/>
        </p:xfrm>
        <a:graphic>
          <a:graphicData uri="http://schemas.openxmlformats.org/drawingml/2006/table">
            <a:tbl>
              <a:tblPr firstRow="1" bandRow="1">
                <a:tableStyleId>{5940675A-B579-460E-94D1-54222C63F5DA}</a:tableStyleId>
              </a:tblPr>
              <a:tblGrid>
                <a:gridCol w="1856095">
                  <a:extLst>
                    <a:ext uri="{9D8B030D-6E8A-4147-A177-3AD203B41FA5}">
                      <a16:colId xmlns:a16="http://schemas.microsoft.com/office/drawing/2014/main" val="640281739"/>
                    </a:ext>
                  </a:extLst>
                </a:gridCol>
                <a:gridCol w="3275902">
                  <a:extLst>
                    <a:ext uri="{9D8B030D-6E8A-4147-A177-3AD203B41FA5}">
                      <a16:colId xmlns:a16="http://schemas.microsoft.com/office/drawing/2014/main" val="795550673"/>
                    </a:ext>
                  </a:extLst>
                </a:gridCol>
                <a:gridCol w="6181998">
                  <a:extLst>
                    <a:ext uri="{9D8B030D-6E8A-4147-A177-3AD203B41FA5}">
                      <a16:colId xmlns:a16="http://schemas.microsoft.com/office/drawing/2014/main" val="2679906317"/>
                    </a:ext>
                  </a:extLst>
                </a:gridCol>
              </a:tblGrid>
              <a:tr h="2551618">
                <a:tc>
                  <a:txBody>
                    <a:bodyPr/>
                    <a:lstStyle/>
                    <a:p>
                      <a:pPr algn="ctr"/>
                      <a:endParaRPr lang="en-US" sz="2800" dirty="0" smtClean="0">
                        <a:latin typeface="+mj-lt"/>
                      </a:endParaRPr>
                    </a:p>
                    <a:p>
                      <a:pPr algn="ctr"/>
                      <a:r>
                        <a:rPr lang="en-US" sz="2800" dirty="0" smtClean="0">
                          <a:latin typeface="+mj-lt"/>
                        </a:rPr>
                        <a:t>The heart of Pharaoh</a:t>
                      </a:r>
                      <a:endParaRPr lang="en-US" sz="2800" dirty="0">
                        <a:latin typeface="+mj-lt"/>
                      </a:endParaRPr>
                    </a:p>
                  </a:txBody>
                  <a:tcPr/>
                </a:tc>
                <a:tc gridSpan="2">
                  <a:txBody>
                    <a:bodyPr/>
                    <a:lstStyle/>
                    <a:p>
                      <a:pPr marL="0" indent="0">
                        <a:buFont typeface="Arial" panose="020B0604020202020204" pitchFamily="34" charset="0"/>
                        <a:buNone/>
                      </a:pPr>
                      <a:r>
                        <a:rPr lang="en-US" sz="2400" dirty="0" smtClean="0">
                          <a:latin typeface="+mj-lt"/>
                        </a:rPr>
                        <a:t>Then the Lord said to Moses, “Tell the people of Israel to turn back and encamp in front of Pi-</a:t>
                      </a:r>
                      <a:r>
                        <a:rPr lang="en-US" sz="2400" dirty="0" err="1" smtClean="0">
                          <a:latin typeface="+mj-lt"/>
                        </a:rPr>
                        <a:t>hahiroth</a:t>
                      </a:r>
                      <a:r>
                        <a:rPr lang="en-US" sz="2400" dirty="0" smtClean="0">
                          <a:latin typeface="+mj-lt"/>
                        </a:rPr>
                        <a:t>, between </a:t>
                      </a:r>
                      <a:r>
                        <a:rPr lang="en-US" sz="2400" dirty="0" err="1" smtClean="0">
                          <a:latin typeface="+mj-lt"/>
                        </a:rPr>
                        <a:t>Migdol</a:t>
                      </a:r>
                      <a:r>
                        <a:rPr lang="en-US" sz="2400" dirty="0" smtClean="0">
                          <a:latin typeface="+mj-lt"/>
                        </a:rPr>
                        <a:t> and the sea, in front of Baal-</a:t>
                      </a:r>
                      <a:r>
                        <a:rPr lang="en-US" sz="2400" dirty="0" err="1" smtClean="0">
                          <a:latin typeface="+mj-lt"/>
                        </a:rPr>
                        <a:t>zephon</a:t>
                      </a:r>
                      <a:r>
                        <a:rPr lang="en-US" sz="2400" dirty="0" smtClean="0">
                          <a:latin typeface="+mj-lt"/>
                        </a:rPr>
                        <a:t>; you shall encamp facing it, by the sea. For Pharaoh will say of the people of Israel, ‘They are wandering in the land; the wilderness has shut them in.’ And I will harden Pharaoh's heart, and he will pursue them, and I will get glory over Pharaoh and all his host, and the Egyptians shall know that I am the Lord.” And they did so… </a:t>
                      </a:r>
                      <a:r>
                        <a:rPr lang="en-US" sz="2400" b="1" dirty="0" smtClean="0">
                          <a:latin typeface="+mj-lt"/>
                        </a:rPr>
                        <a:t>Exodus </a:t>
                      </a:r>
                      <a:r>
                        <a:rPr lang="en-US" sz="2400" b="1" dirty="0" smtClean="0">
                          <a:latin typeface="+mj-lt"/>
                        </a:rPr>
                        <a:t>14:1-4</a:t>
                      </a:r>
                      <a:endParaRPr lang="en-US" sz="2400" b="1" dirty="0">
                        <a:latin typeface="+mj-lt"/>
                      </a:endParaRPr>
                    </a:p>
                  </a:txBody>
                  <a:tcPr/>
                </a:tc>
                <a:tc hMerge="1">
                  <a:txBody>
                    <a:bodyPr/>
                    <a:lstStyle/>
                    <a:p>
                      <a:endParaRPr lang="en-US"/>
                    </a:p>
                  </a:txBody>
                  <a:tcPr/>
                </a:tc>
                <a:extLst>
                  <a:ext uri="{0D108BD9-81ED-4DB2-BD59-A6C34878D82A}">
                    <a16:rowId xmlns:a16="http://schemas.microsoft.com/office/drawing/2014/main" val="360227584"/>
                  </a:ext>
                </a:extLst>
              </a:tr>
              <a:tr h="1385211">
                <a:tc>
                  <a:txBody>
                    <a:bodyPr/>
                    <a:lstStyle/>
                    <a:p>
                      <a:pPr algn="ctr"/>
                      <a:r>
                        <a:rPr lang="en-US" sz="2800" dirty="0" smtClean="0">
                          <a:latin typeface="+mj-lt"/>
                        </a:rPr>
                        <a:t>The hearts of the Israelites </a:t>
                      </a:r>
                      <a:endParaRPr lang="en-US" sz="2800" dirty="0">
                        <a:latin typeface="+mj-lt"/>
                      </a:endParaRPr>
                    </a:p>
                  </a:txBody>
                  <a:tcPr/>
                </a:tc>
                <a:tc>
                  <a:txBody>
                    <a:bodyPr/>
                    <a:lstStyle/>
                    <a:p>
                      <a:pPr marL="342900" indent="-342900">
                        <a:buFont typeface="Arial" panose="020B0604020202020204" pitchFamily="34" charset="0"/>
                        <a:buChar char="•"/>
                      </a:pPr>
                      <a:r>
                        <a:rPr lang="en-US" sz="2400" b="0" dirty="0" smtClean="0">
                          <a:latin typeface="+mj-lt"/>
                        </a:rPr>
                        <a:t>Unbelief</a:t>
                      </a:r>
                    </a:p>
                    <a:p>
                      <a:pPr marL="342900" indent="-342900">
                        <a:buFont typeface="Arial" panose="020B0604020202020204" pitchFamily="34" charset="0"/>
                        <a:buChar char="•"/>
                      </a:pPr>
                      <a:r>
                        <a:rPr lang="en-US" sz="2400" b="0" dirty="0" smtClean="0">
                          <a:latin typeface="+mj-lt"/>
                        </a:rPr>
                        <a:t>Ungratefulness</a:t>
                      </a:r>
                    </a:p>
                    <a:p>
                      <a:pPr marL="342900" indent="-342900">
                        <a:buFont typeface="Arial" panose="020B0604020202020204" pitchFamily="34" charset="0"/>
                        <a:buChar char="•"/>
                      </a:pPr>
                      <a:r>
                        <a:rPr lang="en-US" sz="2400" b="0" dirty="0" smtClean="0">
                          <a:latin typeface="+mj-lt"/>
                        </a:rPr>
                        <a:t>Forgetfulness</a:t>
                      </a:r>
                      <a:r>
                        <a:rPr lang="en-US" sz="2400" b="0" baseline="0" dirty="0" smtClean="0">
                          <a:latin typeface="+mj-lt"/>
                        </a:rPr>
                        <a:t> </a:t>
                      </a:r>
                    </a:p>
                    <a:p>
                      <a:pPr marL="342900" indent="-342900">
                        <a:buFont typeface="Arial" panose="020B0604020202020204" pitchFamily="34" charset="0"/>
                        <a:buChar char="•"/>
                      </a:pPr>
                      <a:r>
                        <a:rPr lang="en-US" sz="2400" b="0" dirty="0" smtClean="0">
                          <a:latin typeface="+mj-lt"/>
                        </a:rPr>
                        <a:t>Idolatry</a:t>
                      </a:r>
                      <a:r>
                        <a:rPr lang="en-US" sz="2400" b="0" baseline="0" dirty="0" smtClean="0">
                          <a:latin typeface="+mj-lt"/>
                        </a:rPr>
                        <a:t> </a:t>
                      </a:r>
                      <a:endParaRPr lang="en-US" sz="2400" b="0" dirty="0" smtClean="0">
                        <a:latin typeface="+mj-lt"/>
                      </a:endParaRPr>
                    </a:p>
                  </a:txBody>
                  <a:tcPr/>
                </a:tc>
                <a:tc>
                  <a:txBody>
                    <a:bodyPr/>
                    <a:lstStyle/>
                    <a:p>
                      <a:pPr marL="0" indent="0">
                        <a:buFont typeface="Arial" panose="020B0604020202020204" pitchFamily="34" charset="0"/>
                        <a:buNone/>
                      </a:pPr>
                      <a:r>
                        <a:rPr lang="en-US" sz="2400" b="0" dirty="0" smtClean="0">
                          <a:latin typeface="+mj-lt"/>
                        </a:rPr>
                        <a:t>And the Lord said to Moses, “I have seen this people, and behold, it is a stiff-necked people. </a:t>
                      </a:r>
                      <a:r>
                        <a:rPr lang="en-US" sz="2400" b="1" dirty="0" smtClean="0">
                          <a:latin typeface="+mj-lt"/>
                        </a:rPr>
                        <a:t>Exodus 32:9</a:t>
                      </a:r>
                      <a:endParaRPr lang="en-US" sz="2400" b="1" dirty="0" smtClean="0">
                        <a:latin typeface="+mj-lt"/>
                      </a:endParaRPr>
                    </a:p>
                  </a:txBody>
                  <a:tcPr/>
                </a:tc>
                <a:extLst>
                  <a:ext uri="{0D108BD9-81ED-4DB2-BD59-A6C34878D82A}">
                    <a16:rowId xmlns:a16="http://schemas.microsoft.com/office/drawing/2014/main" val="3081776924"/>
                  </a:ext>
                </a:extLst>
              </a:tr>
            </a:tbl>
          </a:graphicData>
        </a:graphic>
      </p:graphicFrame>
    </p:spTree>
    <p:extLst>
      <p:ext uri="{BB962C8B-B14F-4D97-AF65-F5344CB8AC3E}">
        <p14:creationId xmlns:p14="http://schemas.microsoft.com/office/powerpoint/2010/main" val="731223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953" y="365126"/>
            <a:ext cx="11120847" cy="699520"/>
          </a:xfrm>
        </p:spPr>
        <p:txBody>
          <a:bodyPr/>
          <a:lstStyle/>
          <a:p>
            <a:r>
              <a:rPr lang="en-US" dirty="0" smtClean="0"/>
              <a:t>God’s desire for us</a:t>
            </a:r>
            <a:r>
              <a:rPr lang="en-US" dirty="0" smtClean="0"/>
              <a:t>… Ezekiel 36:22-27</a:t>
            </a:r>
            <a:endParaRPr lang="en-US" dirty="0"/>
          </a:p>
        </p:txBody>
      </p:sp>
      <p:sp>
        <p:nvSpPr>
          <p:cNvPr id="3" name="Content Placeholder 2"/>
          <p:cNvSpPr>
            <a:spLocks noGrp="1"/>
          </p:cNvSpPr>
          <p:nvPr>
            <p:ph idx="1"/>
          </p:nvPr>
        </p:nvSpPr>
        <p:spPr>
          <a:xfrm>
            <a:off x="838200" y="1064646"/>
            <a:ext cx="10515600" cy="5505971"/>
          </a:xfrm>
        </p:spPr>
        <p:txBody>
          <a:bodyPr>
            <a:normAutofit/>
          </a:bodyPr>
          <a:lstStyle/>
          <a:p>
            <a:pPr marL="0" indent="0">
              <a:buNone/>
            </a:pPr>
            <a:r>
              <a:rPr lang="en-US" sz="2600" dirty="0" smtClean="0">
                <a:latin typeface="+mj-lt"/>
              </a:rPr>
              <a:t>22. “Therefore say to the house of Israel, Thus says the Lord God: It is not for your sake, O house of Israel, that I am about to act, but for the sake of my holy name, which you have profaned among the nations to which you came. 23. And I will vindicate the holiness of my great name, which has been profaned among the nations, and which you have profaned among them. And the nations will know that I am the Lord, declares the Lord God, when through you I vindicate my holiness before their eyes. 24. I will take you from the nations and gather you from all the countries and bring you into your own land. 25. I will sprinkle clean water on you, and you shall be clean from all your </a:t>
            </a:r>
            <a:r>
              <a:rPr lang="en-US" sz="2600" dirty="0" err="1" smtClean="0">
                <a:latin typeface="+mj-lt"/>
              </a:rPr>
              <a:t>uncleannesses</a:t>
            </a:r>
            <a:r>
              <a:rPr lang="en-US" sz="2600" dirty="0" smtClean="0">
                <a:latin typeface="+mj-lt"/>
              </a:rPr>
              <a:t>, and from all your idols I will cleanse you. 26. And I will give you a new heart, and a new spirit I will put within you. And I will remove the heart of stone from your flesh and give you a heart of flesh. 27. And I will put my Spirit within you, and cause you to walk in my statutes and be careful to obey my rules.</a:t>
            </a:r>
            <a:endParaRPr lang="en-US" sz="2600" dirty="0">
              <a:latin typeface="+mj-lt"/>
            </a:endParaRPr>
          </a:p>
        </p:txBody>
      </p:sp>
    </p:spTree>
    <p:extLst>
      <p:ext uri="{BB962C8B-B14F-4D97-AF65-F5344CB8AC3E}">
        <p14:creationId xmlns:p14="http://schemas.microsoft.com/office/powerpoint/2010/main" val="1943268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601" y="1170345"/>
            <a:ext cx="11120847" cy="699520"/>
          </a:xfrm>
        </p:spPr>
        <p:txBody>
          <a:bodyPr/>
          <a:lstStyle/>
          <a:p>
            <a:r>
              <a:rPr lang="en-US" dirty="0" smtClean="0"/>
              <a:t>Conclusion… </a:t>
            </a:r>
            <a:endParaRPr lang="en-US" dirty="0"/>
          </a:p>
        </p:txBody>
      </p:sp>
      <p:sp>
        <p:nvSpPr>
          <p:cNvPr id="3" name="Content Placeholder 2"/>
          <p:cNvSpPr>
            <a:spLocks noGrp="1"/>
          </p:cNvSpPr>
          <p:nvPr>
            <p:ph idx="1"/>
          </p:nvPr>
        </p:nvSpPr>
        <p:spPr>
          <a:xfrm>
            <a:off x="838200" y="2170116"/>
            <a:ext cx="10803340" cy="1855975"/>
          </a:xfrm>
        </p:spPr>
        <p:txBody>
          <a:bodyPr>
            <a:normAutofit/>
          </a:bodyPr>
          <a:lstStyle/>
          <a:p>
            <a:r>
              <a:rPr lang="en-US" dirty="0" smtClean="0">
                <a:latin typeface="+mj-lt"/>
              </a:rPr>
              <a:t>God is sovereign and His plans shall be established!!</a:t>
            </a:r>
          </a:p>
          <a:p>
            <a:r>
              <a:rPr lang="en-US" dirty="0" smtClean="0">
                <a:latin typeface="+mj-lt"/>
              </a:rPr>
              <a:t>Whether we submit to God’s will or not, the Lords glory will be revealed. </a:t>
            </a:r>
          </a:p>
          <a:p>
            <a:r>
              <a:rPr lang="en-US" dirty="0" smtClean="0">
                <a:latin typeface="+mj-lt"/>
              </a:rPr>
              <a:t>Repent, accept Jesus and trust in the Lord.</a:t>
            </a:r>
            <a:r>
              <a:rPr lang="en-US" dirty="0" smtClean="0">
                <a:latin typeface="+mj-lt"/>
              </a:rPr>
              <a:t> </a:t>
            </a:r>
            <a:endParaRPr lang="en-US" dirty="0">
              <a:latin typeface="+mj-lt"/>
            </a:endParaRPr>
          </a:p>
        </p:txBody>
      </p:sp>
      <p:sp>
        <p:nvSpPr>
          <p:cNvPr id="4" name="Title 1"/>
          <p:cNvSpPr txBox="1">
            <a:spLocks/>
          </p:cNvSpPr>
          <p:nvPr/>
        </p:nvSpPr>
        <p:spPr>
          <a:xfrm>
            <a:off x="246601" y="4570918"/>
            <a:ext cx="11120847" cy="6995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Let us pray!!</a:t>
            </a:r>
            <a:endParaRPr lang="en-US" dirty="0"/>
          </a:p>
        </p:txBody>
      </p:sp>
    </p:spTree>
    <p:extLst>
      <p:ext uri="{BB962C8B-B14F-4D97-AF65-F5344CB8AC3E}">
        <p14:creationId xmlns:p14="http://schemas.microsoft.com/office/powerpoint/2010/main" val="4203400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1134</Words>
  <Application>Microsoft Office PowerPoint</Application>
  <PresentationFormat>Widescreen</PresentationFormat>
  <Paragraphs>113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Exodus Part 1 – The heart of humanity.</vt:lpstr>
      <vt:lpstr>Our year of the Lord’s glory… Matthew 5:16 In the same way, let your light shine before others, so that they may see your good works and give glory to your Father who is in heaven. </vt:lpstr>
      <vt:lpstr>The book of Exodus…</vt:lpstr>
      <vt:lpstr>PowerPoint Presentation</vt:lpstr>
      <vt:lpstr>The heart of humanity…</vt:lpstr>
      <vt:lpstr>The heart of humanity…</vt:lpstr>
      <vt:lpstr>God’s desire for us… Ezekiel 36:22-27</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Exodus Part 1 – The heart of humanity.</dc:title>
  <dc:creator>A</dc:creator>
  <cp:lastModifiedBy>A</cp:lastModifiedBy>
  <cp:revision>28</cp:revision>
  <dcterms:created xsi:type="dcterms:W3CDTF">2024-01-17T08:41:20Z</dcterms:created>
  <dcterms:modified xsi:type="dcterms:W3CDTF">2024-01-17T16:35:14Z</dcterms:modified>
</cp:coreProperties>
</file>