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382C8-BD59-4445-8A93-88AAF5A8BD50}"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24945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382C8-BD59-4445-8A93-88AAF5A8BD50}"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378385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382C8-BD59-4445-8A93-88AAF5A8BD50}"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166162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382C8-BD59-4445-8A93-88AAF5A8BD50}"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28687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7382C8-BD59-4445-8A93-88AAF5A8BD50}"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386116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382C8-BD59-4445-8A93-88AAF5A8BD50}"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144194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382C8-BD59-4445-8A93-88AAF5A8BD50}"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3867150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382C8-BD59-4445-8A93-88AAF5A8BD50}"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237311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382C8-BD59-4445-8A93-88AAF5A8BD50}"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139177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7382C8-BD59-4445-8A93-88AAF5A8BD50}"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378009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7382C8-BD59-4445-8A93-88AAF5A8BD50}"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2B63D-0FF4-439F-A0D8-6E41FEFF70DA}" type="slidenum">
              <a:rPr lang="en-US" smtClean="0"/>
              <a:t>‹#›</a:t>
            </a:fld>
            <a:endParaRPr lang="en-US"/>
          </a:p>
        </p:txBody>
      </p:sp>
    </p:spTree>
    <p:extLst>
      <p:ext uri="{BB962C8B-B14F-4D97-AF65-F5344CB8AC3E}">
        <p14:creationId xmlns:p14="http://schemas.microsoft.com/office/powerpoint/2010/main" val="375198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382C8-BD59-4445-8A93-88AAF5A8BD50}" type="datetimeFigureOut">
              <a:rPr lang="en-US" smtClean="0"/>
              <a:t>2/29/2024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2B63D-0FF4-439F-A0D8-6E41FEFF70DA}" type="slidenum">
              <a:rPr lang="en-US" smtClean="0"/>
              <a:t>‹#›</a:t>
            </a:fld>
            <a:endParaRPr lang="en-US"/>
          </a:p>
        </p:txBody>
      </p:sp>
    </p:spTree>
    <p:extLst>
      <p:ext uri="{BB962C8B-B14F-4D97-AF65-F5344CB8AC3E}">
        <p14:creationId xmlns:p14="http://schemas.microsoft.com/office/powerpoint/2010/main" val="26006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812" y="234088"/>
            <a:ext cx="9144000" cy="1019946"/>
          </a:xfrm>
        </p:spPr>
        <p:txBody>
          <a:bodyPr/>
          <a:lstStyle/>
          <a:p>
            <a:r>
              <a:rPr lang="en-US" dirty="0" smtClean="0"/>
              <a:t>Jesus our King &amp; Savior!!</a:t>
            </a:r>
            <a:endParaRPr lang="en-US" dirty="0"/>
          </a:p>
        </p:txBody>
      </p:sp>
      <p:sp>
        <p:nvSpPr>
          <p:cNvPr id="3" name="Subtitle 2"/>
          <p:cNvSpPr>
            <a:spLocks noGrp="1"/>
          </p:cNvSpPr>
          <p:nvPr>
            <p:ph type="subTitle" idx="1"/>
          </p:nvPr>
        </p:nvSpPr>
        <p:spPr>
          <a:xfrm>
            <a:off x="1193073" y="5603966"/>
            <a:ext cx="9805851" cy="955766"/>
          </a:xfrm>
        </p:spPr>
        <p:txBody>
          <a:bodyPr>
            <a:normAutofit/>
          </a:bodyPr>
          <a:lstStyle/>
          <a:p>
            <a:r>
              <a:rPr lang="en-US" sz="2800" dirty="0" smtClean="0">
                <a:latin typeface="+mj-lt"/>
              </a:rPr>
              <a:t>Simon Peter replied, “You are the Christ, the Son of the living God.” Matthew 16:16</a:t>
            </a:r>
            <a:endParaRPr lang="en-US" sz="2800" dirty="0">
              <a:latin typeface="+mj-lt"/>
            </a:endParaRPr>
          </a:p>
        </p:txBody>
      </p:sp>
      <p:pic>
        <p:nvPicPr>
          <p:cNvPr id="4" name="Picture 3"/>
          <p:cNvPicPr>
            <a:picLocks noChangeAspect="1"/>
          </p:cNvPicPr>
          <p:nvPr/>
        </p:nvPicPr>
        <p:blipFill>
          <a:blip r:embed="rId2"/>
          <a:stretch>
            <a:fillRect/>
          </a:stretch>
        </p:blipFill>
        <p:spPr>
          <a:xfrm flipH="1">
            <a:off x="3287483" y="1676400"/>
            <a:ext cx="5617029" cy="3505200"/>
          </a:xfrm>
          <a:prstGeom prst="rect">
            <a:avLst/>
          </a:prstGeom>
        </p:spPr>
      </p:pic>
    </p:spTree>
    <p:extLst>
      <p:ext uri="{BB962C8B-B14F-4D97-AF65-F5344CB8AC3E}">
        <p14:creationId xmlns:p14="http://schemas.microsoft.com/office/powerpoint/2010/main" val="231539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9" y="561068"/>
            <a:ext cx="10515600" cy="915035"/>
          </a:xfrm>
        </p:spPr>
        <p:txBody>
          <a:bodyPr/>
          <a:lstStyle/>
          <a:p>
            <a:r>
              <a:rPr lang="en-US" dirty="0" smtClean="0"/>
              <a:t>The Gospels &amp; Christ….</a:t>
            </a:r>
            <a:endParaRPr lang="en-US" dirty="0"/>
          </a:p>
        </p:txBody>
      </p:sp>
      <p:sp>
        <p:nvSpPr>
          <p:cNvPr id="3" name="Content Placeholder 2"/>
          <p:cNvSpPr>
            <a:spLocks noGrp="1"/>
          </p:cNvSpPr>
          <p:nvPr>
            <p:ph idx="1"/>
          </p:nvPr>
        </p:nvSpPr>
        <p:spPr>
          <a:xfrm>
            <a:off x="600892" y="1580606"/>
            <a:ext cx="11338559" cy="5003074"/>
          </a:xfrm>
        </p:spPr>
        <p:txBody>
          <a:bodyPr>
            <a:normAutofit fontScale="92500" lnSpcReduction="20000"/>
          </a:bodyPr>
          <a:lstStyle/>
          <a:p>
            <a:pPr marL="0" indent="0">
              <a:buNone/>
            </a:pPr>
            <a:r>
              <a:rPr lang="en-US" sz="3000" b="1" dirty="0" smtClean="0">
                <a:latin typeface="+mj-lt"/>
              </a:rPr>
              <a:t>Matthew: </a:t>
            </a:r>
            <a:r>
              <a:rPr lang="en-US" dirty="0" smtClean="0">
                <a:latin typeface="+mj-lt"/>
              </a:rPr>
              <a:t>Emphasizes </a:t>
            </a:r>
            <a:r>
              <a:rPr lang="en-US" b="1" dirty="0" smtClean="0">
                <a:latin typeface="+mj-lt"/>
              </a:rPr>
              <a:t>Jesus Christ as </a:t>
            </a:r>
            <a:r>
              <a:rPr lang="en-US" b="1" dirty="0" smtClean="0">
                <a:latin typeface="+mj-lt"/>
              </a:rPr>
              <a:t>King </a:t>
            </a:r>
            <a:r>
              <a:rPr lang="en-US" dirty="0" smtClean="0">
                <a:latin typeface="+mj-lt"/>
              </a:rPr>
              <a:t>and was directed especially to the Jews. The book opens with the royal genealogy and closes with the King commissioning His disciples.</a:t>
            </a:r>
          </a:p>
          <a:p>
            <a:pPr marL="0" indent="0">
              <a:buNone/>
            </a:pPr>
            <a:r>
              <a:rPr lang="en-US" sz="3000" b="1" dirty="0" smtClean="0">
                <a:latin typeface="+mj-lt"/>
              </a:rPr>
              <a:t>Mark: </a:t>
            </a:r>
            <a:r>
              <a:rPr lang="en-US" dirty="0" smtClean="0">
                <a:latin typeface="+mj-lt"/>
              </a:rPr>
              <a:t>Emphasizes </a:t>
            </a:r>
            <a:r>
              <a:rPr lang="en-US" b="1" dirty="0" smtClean="0">
                <a:latin typeface="+mj-lt"/>
              </a:rPr>
              <a:t>Jesus Christ as the Servant of God </a:t>
            </a:r>
            <a:r>
              <a:rPr lang="en-US" dirty="0" smtClean="0">
                <a:latin typeface="+mj-lt"/>
              </a:rPr>
              <a:t>and was directed to the Romans. No genealogy is given since Jesus is portrayed as a servant and no one is interested in the pedigree of a servant. The book closes with the Lord "working with them," laboring as a servant with His disciples.</a:t>
            </a:r>
          </a:p>
          <a:p>
            <a:pPr marL="0" indent="0">
              <a:buNone/>
            </a:pPr>
            <a:r>
              <a:rPr lang="en-US" sz="3000" b="1" dirty="0" smtClean="0">
                <a:latin typeface="+mj-lt"/>
              </a:rPr>
              <a:t>Luke: </a:t>
            </a:r>
            <a:r>
              <a:rPr lang="en-US" dirty="0" smtClean="0">
                <a:latin typeface="+mj-lt"/>
              </a:rPr>
              <a:t>Presents </a:t>
            </a:r>
            <a:r>
              <a:rPr lang="en-US" b="1" dirty="0" smtClean="0">
                <a:latin typeface="+mj-lt"/>
              </a:rPr>
              <a:t>Jesus Christ as the "Son of Man," </a:t>
            </a:r>
            <a:r>
              <a:rPr lang="en-US" dirty="0" smtClean="0">
                <a:latin typeface="+mj-lt"/>
              </a:rPr>
              <a:t>the perfect man and Savior of imperfect men. Luke 3 traces the human genealogy of Jesus back to Adam. Luke ends with this perfect man, Jesus, ascending back up to Heaven to His Father.</a:t>
            </a:r>
          </a:p>
          <a:p>
            <a:pPr marL="0" indent="0">
              <a:buNone/>
            </a:pPr>
            <a:r>
              <a:rPr lang="en-US" sz="3000" b="1" dirty="0" smtClean="0">
                <a:latin typeface="+mj-lt"/>
              </a:rPr>
              <a:t>John: </a:t>
            </a:r>
            <a:r>
              <a:rPr lang="en-US" dirty="0" smtClean="0">
                <a:latin typeface="+mj-lt"/>
              </a:rPr>
              <a:t>Stresses </a:t>
            </a:r>
            <a:r>
              <a:rPr lang="en-US" b="1" dirty="0" smtClean="0">
                <a:latin typeface="+mj-lt"/>
              </a:rPr>
              <a:t>Jesus in His position as the Son of God</a:t>
            </a:r>
            <a:r>
              <a:rPr lang="en-US" dirty="0" smtClean="0">
                <a:latin typeface="+mj-lt"/>
              </a:rPr>
              <a:t>. The book opens with Jesus the Word revealed as God. The closing verse of John indicates that the world could not contain all Jesus did during His earthly ministry. This is further evidence He was truly the Son of God.</a:t>
            </a:r>
            <a:endParaRPr lang="en-US" dirty="0">
              <a:latin typeface="+mj-lt"/>
            </a:endParaRPr>
          </a:p>
        </p:txBody>
      </p:sp>
    </p:spTree>
    <p:extLst>
      <p:ext uri="{BB962C8B-B14F-4D97-AF65-F5344CB8AC3E}">
        <p14:creationId xmlns:p14="http://schemas.microsoft.com/office/powerpoint/2010/main" val="16213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9" y="561068"/>
            <a:ext cx="10515600" cy="915035"/>
          </a:xfrm>
        </p:spPr>
        <p:txBody>
          <a:bodyPr/>
          <a:lstStyle/>
          <a:p>
            <a:r>
              <a:rPr lang="en-US" dirty="0" smtClean="0"/>
              <a:t>The Gospel of </a:t>
            </a:r>
            <a:r>
              <a:rPr lang="en-US" dirty="0" smtClean="0"/>
              <a:t>Matthew</a:t>
            </a:r>
            <a:r>
              <a:rPr lang="en-US" dirty="0" smtClean="0"/>
              <a:t>….</a:t>
            </a:r>
            <a:endParaRPr lang="en-US" dirty="0"/>
          </a:p>
        </p:txBody>
      </p:sp>
      <p:sp>
        <p:nvSpPr>
          <p:cNvPr id="3" name="Content Placeholder 2"/>
          <p:cNvSpPr>
            <a:spLocks noGrp="1"/>
          </p:cNvSpPr>
          <p:nvPr>
            <p:ph idx="1"/>
          </p:nvPr>
        </p:nvSpPr>
        <p:spPr>
          <a:xfrm>
            <a:off x="600892" y="1580606"/>
            <a:ext cx="11338559" cy="4506685"/>
          </a:xfrm>
        </p:spPr>
        <p:txBody>
          <a:bodyPr>
            <a:normAutofit/>
          </a:bodyPr>
          <a:lstStyle/>
          <a:p>
            <a:r>
              <a:rPr lang="en-US" dirty="0" smtClean="0">
                <a:latin typeface="+mj-lt"/>
              </a:rPr>
              <a:t>The Gospel of </a:t>
            </a:r>
            <a:r>
              <a:rPr lang="en-US" dirty="0" smtClean="0">
                <a:latin typeface="+mj-lt"/>
              </a:rPr>
              <a:t>Matthew’s author is not known but attributed to Matthew the accountant. It is the first book of the NT and </a:t>
            </a:r>
            <a:r>
              <a:rPr lang="en-US" dirty="0" smtClean="0">
                <a:latin typeface="+mj-lt"/>
              </a:rPr>
              <a:t>has 28 chapters believed to have been aimed at the Jewish audience.</a:t>
            </a:r>
            <a:r>
              <a:rPr lang="en-US" dirty="0" smtClean="0">
                <a:latin typeface="+mj-lt"/>
              </a:rPr>
              <a:t> </a:t>
            </a:r>
            <a:r>
              <a:rPr lang="en-US" b="1" dirty="0" smtClean="0">
                <a:latin typeface="+mj-lt"/>
              </a:rPr>
              <a:t>(</a:t>
            </a:r>
            <a:r>
              <a:rPr lang="en-US" b="1" dirty="0" smtClean="0">
                <a:latin typeface="+mj-lt"/>
              </a:rPr>
              <a:t>Matthew 5:17-18</a:t>
            </a:r>
            <a:r>
              <a:rPr lang="en-US" b="1" dirty="0" smtClean="0">
                <a:latin typeface="+mj-lt"/>
              </a:rPr>
              <a:t>)</a:t>
            </a:r>
            <a:endParaRPr lang="en-US" b="1" dirty="0" smtClean="0">
              <a:latin typeface="+mj-lt"/>
            </a:endParaRPr>
          </a:p>
          <a:p>
            <a:r>
              <a:rPr lang="en-US" dirty="0" smtClean="0">
                <a:latin typeface="+mj-lt"/>
              </a:rPr>
              <a:t>The Gospel of </a:t>
            </a:r>
            <a:r>
              <a:rPr lang="en-US" dirty="0" smtClean="0">
                <a:latin typeface="+mj-lt"/>
              </a:rPr>
              <a:t>Matthew </a:t>
            </a:r>
            <a:r>
              <a:rPr lang="en-US" dirty="0" smtClean="0">
                <a:latin typeface="+mj-lt"/>
              </a:rPr>
              <a:t>is one </a:t>
            </a:r>
            <a:r>
              <a:rPr lang="en-US" dirty="0" smtClean="0">
                <a:latin typeface="+mj-lt"/>
              </a:rPr>
              <a:t>of the synoptic gospels (Matthew, Mark &amp; Luke) </a:t>
            </a:r>
            <a:r>
              <a:rPr lang="en-US" dirty="0" smtClean="0">
                <a:latin typeface="+mj-lt"/>
              </a:rPr>
              <a:t>and reveals Jesus as King and Messiah. </a:t>
            </a:r>
            <a:r>
              <a:rPr lang="en-US" b="1" dirty="0" smtClean="0">
                <a:latin typeface="+mj-lt"/>
              </a:rPr>
              <a:t>(</a:t>
            </a:r>
            <a:r>
              <a:rPr lang="en-US" b="1" dirty="0" smtClean="0">
                <a:latin typeface="+mj-lt"/>
              </a:rPr>
              <a:t>Matthew 16:16</a:t>
            </a:r>
            <a:r>
              <a:rPr lang="en-US" b="1" dirty="0" smtClean="0">
                <a:latin typeface="+mj-lt"/>
              </a:rPr>
              <a:t>)</a:t>
            </a:r>
            <a:endParaRPr lang="en-US" b="1" dirty="0" smtClean="0">
              <a:latin typeface="+mj-lt"/>
            </a:endParaRPr>
          </a:p>
          <a:p>
            <a:r>
              <a:rPr lang="en-US" dirty="0" smtClean="0">
                <a:latin typeface="+mj-lt"/>
              </a:rPr>
              <a:t>Highlighting the </a:t>
            </a:r>
            <a:r>
              <a:rPr lang="en-US" dirty="0" smtClean="0">
                <a:latin typeface="+mj-lt"/>
              </a:rPr>
              <a:t>Lordship and Saving ability of Christ, the book of </a:t>
            </a:r>
            <a:r>
              <a:rPr lang="en-US" dirty="0">
                <a:latin typeface="+mj-lt"/>
              </a:rPr>
              <a:t>M</a:t>
            </a:r>
            <a:r>
              <a:rPr lang="en-US" dirty="0" smtClean="0">
                <a:latin typeface="+mj-lt"/>
              </a:rPr>
              <a:t>atthew further teaches about the Kingdom of God and presents a sharp contrast to the kingdoms of our world</a:t>
            </a:r>
            <a:r>
              <a:rPr lang="en-US" dirty="0" smtClean="0">
                <a:latin typeface="+mj-lt"/>
              </a:rPr>
              <a:t>. </a:t>
            </a:r>
            <a:r>
              <a:rPr lang="en-US" b="1" dirty="0" smtClean="0">
                <a:latin typeface="+mj-lt"/>
              </a:rPr>
              <a:t>(</a:t>
            </a:r>
            <a:r>
              <a:rPr lang="en-US" b="1" dirty="0" smtClean="0">
                <a:latin typeface="+mj-lt"/>
              </a:rPr>
              <a:t>Matthew </a:t>
            </a:r>
            <a:r>
              <a:rPr lang="en-US" b="1" dirty="0" smtClean="0">
                <a:latin typeface="+mj-lt"/>
              </a:rPr>
              <a:t>5</a:t>
            </a:r>
            <a:r>
              <a:rPr lang="en-US" b="1" dirty="0" smtClean="0">
                <a:latin typeface="+mj-lt"/>
              </a:rPr>
              <a:t>) </a:t>
            </a:r>
          </a:p>
          <a:p>
            <a:r>
              <a:rPr lang="en-US" dirty="0" smtClean="0">
                <a:latin typeface="+mj-lt"/>
              </a:rPr>
              <a:t>The book of Matthew is the book with most references to the prophesies and allusions of the OT. </a:t>
            </a:r>
            <a:r>
              <a:rPr lang="en-US" dirty="0" smtClean="0">
                <a:latin typeface="+mj-lt"/>
              </a:rPr>
              <a:t>More than a </a:t>
            </a:r>
            <a:r>
              <a:rPr lang="en-US" dirty="0" smtClean="0">
                <a:latin typeface="+mj-lt"/>
              </a:rPr>
              <a:t>130 references.  </a:t>
            </a:r>
            <a:r>
              <a:rPr lang="en-US" b="1" dirty="0" smtClean="0">
                <a:latin typeface="+mj-lt"/>
              </a:rPr>
              <a:t>(</a:t>
            </a:r>
            <a:r>
              <a:rPr lang="en-US" b="1" dirty="0" smtClean="0">
                <a:latin typeface="+mj-lt"/>
              </a:rPr>
              <a:t>Matthew 13:35</a:t>
            </a:r>
            <a:r>
              <a:rPr lang="en-US" b="1" dirty="0" smtClean="0">
                <a:latin typeface="+mj-lt"/>
              </a:rPr>
              <a:t>)  </a:t>
            </a:r>
            <a:endParaRPr lang="en-US" b="1" dirty="0">
              <a:latin typeface="+mj-lt"/>
            </a:endParaRPr>
          </a:p>
        </p:txBody>
      </p:sp>
    </p:spTree>
    <p:extLst>
      <p:ext uri="{BB962C8B-B14F-4D97-AF65-F5344CB8AC3E}">
        <p14:creationId xmlns:p14="http://schemas.microsoft.com/office/powerpoint/2010/main" val="2160644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90609664"/>
              </p:ext>
            </p:extLst>
          </p:nvPr>
        </p:nvGraphicFramePr>
        <p:xfrm>
          <a:off x="130626" y="274319"/>
          <a:ext cx="11874140" cy="6381038"/>
        </p:xfrm>
        <a:graphic>
          <a:graphicData uri="http://schemas.openxmlformats.org/drawingml/2006/table">
            <a:tbl>
              <a:tblPr firstRow="1" bandRow="1">
                <a:tableStyleId>{5940675A-B579-460E-94D1-54222C63F5DA}</a:tableStyleId>
              </a:tblPr>
              <a:tblGrid>
                <a:gridCol w="2374828">
                  <a:extLst>
                    <a:ext uri="{9D8B030D-6E8A-4147-A177-3AD203B41FA5}">
                      <a16:colId xmlns:a16="http://schemas.microsoft.com/office/drawing/2014/main" val="1984427584"/>
                    </a:ext>
                  </a:extLst>
                </a:gridCol>
                <a:gridCol w="2374828">
                  <a:extLst>
                    <a:ext uri="{9D8B030D-6E8A-4147-A177-3AD203B41FA5}">
                      <a16:colId xmlns:a16="http://schemas.microsoft.com/office/drawing/2014/main" val="331591062"/>
                    </a:ext>
                  </a:extLst>
                </a:gridCol>
                <a:gridCol w="2374828">
                  <a:extLst>
                    <a:ext uri="{9D8B030D-6E8A-4147-A177-3AD203B41FA5}">
                      <a16:colId xmlns:a16="http://schemas.microsoft.com/office/drawing/2014/main" val="3307657881"/>
                    </a:ext>
                  </a:extLst>
                </a:gridCol>
                <a:gridCol w="2374828">
                  <a:extLst>
                    <a:ext uri="{9D8B030D-6E8A-4147-A177-3AD203B41FA5}">
                      <a16:colId xmlns:a16="http://schemas.microsoft.com/office/drawing/2014/main" val="1312264710"/>
                    </a:ext>
                  </a:extLst>
                </a:gridCol>
                <a:gridCol w="2374828">
                  <a:extLst>
                    <a:ext uri="{9D8B030D-6E8A-4147-A177-3AD203B41FA5}">
                      <a16:colId xmlns:a16="http://schemas.microsoft.com/office/drawing/2014/main" val="2507895977"/>
                    </a:ext>
                  </a:extLst>
                </a:gridCol>
              </a:tblGrid>
              <a:tr h="3065273">
                <a:tc>
                  <a:txBody>
                    <a:bodyPr/>
                    <a:lstStyle/>
                    <a:p>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smtClean="0"/>
                    </a:p>
                    <a:p>
                      <a:endParaRPr lang="en-US" sz="1900" dirty="0"/>
                    </a:p>
                  </a:txBody>
                  <a:tcPr/>
                </a:tc>
                <a:tc>
                  <a:txBody>
                    <a:bodyPr/>
                    <a:lstStyle/>
                    <a:p>
                      <a:pPr algn="ctr"/>
                      <a:r>
                        <a:rPr lang="en-US" sz="1900" dirty="0" smtClean="0"/>
                        <a:t>Announcement</a:t>
                      </a:r>
                      <a:r>
                        <a:rPr lang="en-US" sz="1900" baseline="0" dirty="0" smtClean="0"/>
                        <a:t> &amp; arrival of the King</a:t>
                      </a:r>
                    </a:p>
                    <a:p>
                      <a:endParaRPr lang="en-US" sz="1900" baseline="0" dirty="0" smtClean="0"/>
                    </a:p>
                    <a:p>
                      <a:r>
                        <a:rPr lang="en-US" sz="1900" baseline="0" dirty="0" smtClean="0"/>
                        <a:t>His credentials </a:t>
                      </a:r>
                    </a:p>
                    <a:p>
                      <a:pPr marL="0" indent="0">
                        <a:buFontTx/>
                        <a:buNone/>
                      </a:pPr>
                      <a:r>
                        <a:rPr lang="en-US" sz="1900" baseline="0" dirty="0" smtClean="0"/>
                        <a:t>- Birth </a:t>
                      </a:r>
                    </a:p>
                    <a:p>
                      <a:pPr marL="0" indent="0">
                        <a:buFontTx/>
                        <a:buNone/>
                      </a:pPr>
                      <a:r>
                        <a:rPr lang="en-US" sz="1900" baseline="0" dirty="0" smtClean="0"/>
                        <a:t>- Baptism </a:t>
                      </a:r>
                    </a:p>
                    <a:p>
                      <a:pPr marL="0" indent="0">
                        <a:buFontTx/>
                        <a:buNone/>
                      </a:pPr>
                      <a:r>
                        <a:rPr lang="en-US" sz="1900" baseline="0" dirty="0" smtClean="0"/>
                        <a:t>- Temptation </a:t>
                      </a:r>
                    </a:p>
                    <a:p>
                      <a:pPr marL="0" indent="0">
                        <a:buFontTx/>
                        <a:buNone/>
                      </a:pPr>
                      <a:endParaRPr lang="en-US" sz="1900" baseline="0" dirty="0" smtClean="0"/>
                    </a:p>
                    <a:p>
                      <a:pPr marL="0" indent="0">
                        <a:buFontTx/>
                        <a:buNone/>
                      </a:pPr>
                      <a:endParaRPr lang="en-US" sz="1900" baseline="0" dirty="0" smtClean="0"/>
                    </a:p>
                    <a:p>
                      <a:pPr marL="0" indent="0" algn="ctr">
                        <a:buFontTx/>
                        <a:buNone/>
                      </a:pPr>
                      <a:r>
                        <a:rPr lang="en-US" sz="1900" baseline="0" dirty="0" smtClean="0"/>
                        <a:t>Chapter 1 – 4 </a:t>
                      </a:r>
                    </a:p>
                  </a:txBody>
                  <a:tcPr/>
                </a:tc>
                <a:tc>
                  <a:txBody>
                    <a:bodyPr/>
                    <a:lstStyle/>
                    <a:p>
                      <a:pPr algn="ctr"/>
                      <a:r>
                        <a:rPr lang="en-US" sz="1900" dirty="0" smtClean="0"/>
                        <a:t>Proclamation &amp; reception of the</a:t>
                      </a:r>
                      <a:r>
                        <a:rPr lang="en-US" sz="1900" baseline="0" dirty="0" smtClean="0"/>
                        <a:t> King</a:t>
                      </a:r>
                    </a:p>
                    <a:p>
                      <a:endParaRPr lang="en-US" sz="1900" baseline="0" dirty="0" smtClean="0"/>
                    </a:p>
                    <a:p>
                      <a:r>
                        <a:rPr lang="en-US" sz="1900" baseline="0" dirty="0" smtClean="0"/>
                        <a:t>His message</a:t>
                      </a:r>
                    </a:p>
                    <a:p>
                      <a:pPr marL="0" indent="0">
                        <a:buFontTx/>
                        <a:buNone/>
                      </a:pPr>
                      <a:r>
                        <a:rPr lang="en-US" sz="1900" dirty="0" smtClean="0"/>
                        <a:t>- Sermon on Mount</a:t>
                      </a:r>
                    </a:p>
                    <a:p>
                      <a:pPr marL="0" indent="0">
                        <a:buFontTx/>
                        <a:buNone/>
                      </a:pPr>
                      <a:r>
                        <a:rPr lang="en-US" sz="1900" dirty="0" smtClean="0"/>
                        <a:t>- Miracles </a:t>
                      </a:r>
                    </a:p>
                    <a:p>
                      <a:pPr marL="0" indent="0">
                        <a:buFontTx/>
                        <a:buNone/>
                      </a:pPr>
                      <a:r>
                        <a:rPr lang="en-US" sz="1900" dirty="0" smtClean="0"/>
                        <a:t>- Discourse </a:t>
                      </a:r>
                    </a:p>
                    <a:p>
                      <a:pPr marL="0" indent="0">
                        <a:buFontTx/>
                        <a:buNone/>
                      </a:pPr>
                      <a:r>
                        <a:rPr lang="en-US" sz="1900" dirty="0" smtClean="0"/>
                        <a:t>- Parables</a:t>
                      </a:r>
                      <a:r>
                        <a:rPr lang="en-US" sz="1900" baseline="0" dirty="0" smtClean="0"/>
                        <a:t> </a:t>
                      </a:r>
                      <a:endParaRPr lang="en-US" sz="1900" dirty="0" smtClean="0"/>
                    </a:p>
                    <a:p>
                      <a:pPr marL="0" indent="0">
                        <a:buFontTx/>
                        <a:buNone/>
                      </a:pPr>
                      <a:endParaRPr lang="en-US" sz="1900" dirty="0" smtClean="0"/>
                    </a:p>
                    <a:p>
                      <a:pPr marL="0" indent="0" algn="ctr">
                        <a:buFontTx/>
                        <a:buNone/>
                      </a:pPr>
                      <a:r>
                        <a:rPr lang="en-US" sz="1900" dirty="0" smtClean="0"/>
                        <a:t>Chapter</a:t>
                      </a:r>
                      <a:r>
                        <a:rPr lang="en-US" sz="1900" baseline="0" dirty="0" smtClean="0"/>
                        <a:t> 5 – 15</a:t>
                      </a:r>
                      <a:endParaRPr lang="en-US" sz="1900" dirty="0"/>
                    </a:p>
                  </a:txBody>
                  <a:tcPr/>
                </a:tc>
                <a:tc>
                  <a:txBody>
                    <a:bodyPr/>
                    <a:lstStyle/>
                    <a:p>
                      <a:pPr algn="ctr"/>
                      <a:r>
                        <a:rPr lang="en-US" sz="1900" dirty="0" smtClean="0"/>
                        <a:t>Opposition &amp; rejection of the King</a:t>
                      </a:r>
                    </a:p>
                    <a:p>
                      <a:endParaRPr lang="en-US" sz="1900" dirty="0" smtClean="0"/>
                    </a:p>
                    <a:p>
                      <a:r>
                        <a:rPr lang="en-US" sz="1900" dirty="0" smtClean="0"/>
                        <a:t>His suffering &amp; death</a:t>
                      </a:r>
                    </a:p>
                    <a:p>
                      <a:r>
                        <a:rPr lang="en-US" sz="1900" dirty="0" smtClean="0"/>
                        <a:t>- Spread</a:t>
                      </a:r>
                      <a:r>
                        <a:rPr lang="en-US" sz="1900" baseline="0" dirty="0" smtClean="0"/>
                        <a:t> of opposition</a:t>
                      </a:r>
                      <a:endParaRPr lang="en-US" sz="1900" dirty="0" smtClean="0"/>
                    </a:p>
                    <a:p>
                      <a:r>
                        <a:rPr lang="en-US" sz="1900" baseline="0" dirty="0" smtClean="0"/>
                        <a:t>- Prep. His disciples </a:t>
                      </a:r>
                    </a:p>
                    <a:p>
                      <a:r>
                        <a:rPr lang="en-US" sz="1900" baseline="0" dirty="0" smtClean="0"/>
                        <a:t>- Final prediction</a:t>
                      </a:r>
                    </a:p>
                    <a:p>
                      <a:r>
                        <a:rPr lang="en-US" sz="1900" baseline="0" dirty="0" smtClean="0"/>
                        <a:t>- Crucifixion </a:t>
                      </a:r>
                    </a:p>
                    <a:p>
                      <a:endParaRPr lang="en-US" sz="1900" baseline="0" dirty="0" smtClean="0"/>
                    </a:p>
                    <a:p>
                      <a:pPr algn="ctr"/>
                      <a:r>
                        <a:rPr lang="en-US" sz="1900" baseline="0" dirty="0" smtClean="0"/>
                        <a:t>Chapter 16 – 27 </a:t>
                      </a:r>
                      <a:endParaRPr lang="en-US" sz="1900" dirty="0"/>
                    </a:p>
                  </a:txBody>
                  <a:tcPr/>
                </a:tc>
                <a:tc>
                  <a:txBody>
                    <a:bodyPr/>
                    <a:lstStyle/>
                    <a:p>
                      <a:pPr algn="ctr"/>
                      <a:r>
                        <a:rPr lang="en-US" sz="1900" dirty="0" smtClean="0"/>
                        <a:t>Resurrection</a:t>
                      </a:r>
                      <a:r>
                        <a:rPr lang="en-US" sz="1900" baseline="0" dirty="0" smtClean="0"/>
                        <a:t> &amp; triumph of the King</a:t>
                      </a:r>
                    </a:p>
                    <a:p>
                      <a:endParaRPr lang="en-US" sz="1900" baseline="0" dirty="0" smtClean="0"/>
                    </a:p>
                    <a:p>
                      <a:r>
                        <a:rPr lang="en-US" sz="1900" baseline="0" dirty="0" smtClean="0"/>
                        <a:t>His conquest</a:t>
                      </a:r>
                    </a:p>
                    <a:p>
                      <a:r>
                        <a:rPr lang="en-US" sz="1900" baseline="0" dirty="0" smtClean="0"/>
                        <a:t>- God’s power</a:t>
                      </a:r>
                    </a:p>
                    <a:p>
                      <a:r>
                        <a:rPr lang="en-US" sz="1900" baseline="0" dirty="0" smtClean="0"/>
                        <a:t>- Great commission </a:t>
                      </a:r>
                    </a:p>
                    <a:p>
                      <a:endParaRPr lang="en-US" sz="1900" baseline="0" dirty="0" smtClean="0"/>
                    </a:p>
                    <a:p>
                      <a:endParaRPr lang="en-US" sz="1900" baseline="0" dirty="0" smtClean="0"/>
                    </a:p>
                    <a:p>
                      <a:endParaRPr lang="en-US" sz="1900" baseline="0" dirty="0" smtClean="0"/>
                    </a:p>
                    <a:p>
                      <a:pPr algn="ctr"/>
                      <a:r>
                        <a:rPr lang="en-US" sz="1900" baseline="0" dirty="0" smtClean="0"/>
                        <a:t>Chapter 28 </a:t>
                      </a:r>
                      <a:endParaRPr lang="en-US" sz="1900" dirty="0"/>
                    </a:p>
                  </a:txBody>
                  <a:tcPr/>
                </a:tc>
                <a:extLst>
                  <a:ext uri="{0D108BD9-81ED-4DB2-BD59-A6C34878D82A}">
                    <a16:rowId xmlns:a16="http://schemas.microsoft.com/office/drawing/2014/main" val="1058027953"/>
                  </a:ext>
                </a:extLst>
              </a:tr>
              <a:tr h="394929">
                <a:tc>
                  <a:txBody>
                    <a:bodyPr/>
                    <a:lstStyle/>
                    <a:p>
                      <a:pPr algn="ctr"/>
                      <a:r>
                        <a:rPr lang="en-US" sz="1900" dirty="0" smtClean="0"/>
                        <a:t>Jesus the King</a:t>
                      </a:r>
                      <a:endParaRPr lang="en-US" sz="1900" dirty="0"/>
                    </a:p>
                  </a:txBody>
                  <a:tcPr/>
                </a:tc>
                <a:tc gridSpan="2">
                  <a:txBody>
                    <a:bodyPr/>
                    <a:lstStyle/>
                    <a:p>
                      <a:pPr algn="ctr"/>
                      <a:r>
                        <a:rPr lang="en-US" sz="1900" dirty="0" smtClean="0"/>
                        <a:t>His Identity: Israel's promised King</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tcPr>
                </a:tc>
                <a:tc gridSpan="2">
                  <a:txBody>
                    <a:bodyPr/>
                    <a:lstStyle/>
                    <a:p>
                      <a:pPr algn="ctr"/>
                      <a:r>
                        <a:rPr lang="en-US" sz="1900" dirty="0" smtClean="0"/>
                        <a:t>His Destiny: To be crucified</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557657662"/>
                  </a:ext>
                </a:extLst>
              </a:tr>
              <a:tr h="394929">
                <a:tc>
                  <a:txBody>
                    <a:bodyPr/>
                    <a:lstStyle/>
                    <a:p>
                      <a:pPr algn="ctr"/>
                      <a:r>
                        <a:rPr lang="en-US" sz="1900" dirty="0" smtClean="0"/>
                        <a:t>Scope</a:t>
                      </a:r>
                      <a:endParaRPr lang="en-US" sz="1900" dirty="0"/>
                    </a:p>
                  </a:txBody>
                  <a:tcPr/>
                </a:tc>
                <a:tc gridSpan="2">
                  <a:txBody>
                    <a:bodyPr/>
                    <a:lstStyle/>
                    <a:p>
                      <a:pPr algn="ctr"/>
                      <a:r>
                        <a:rPr lang="en-US" sz="1900" dirty="0" smtClean="0"/>
                        <a:t>Teaching the vast audience </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tcPr>
                </a:tc>
                <a:tc gridSpan="2">
                  <a:txBody>
                    <a:bodyPr/>
                    <a:lstStyle/>
                    <a:p>
                      <a:pPr algn="ctr"/>
                      <a:r>
                        <a:rPr lang="en-US" sz="1900" dirty="0" smtClean="0"/>
                        <a:t>Teaching the twelve</a:t>
                      </a:r>
                      <a:r>
                        <a:rPr lang="en-US" sz="1900" baseline="0" dirty="0" smtClean="0"/>
                        <a:t> apostles </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2601039419"/>
                  </a:ext>
                </a:extLst>
              </a:tr>
              <a:tr h="642275">
                <a:tc>
                  <a:txBody>
                    <a:bodyPr/>
                    <a:lstStyle/>
                    <a:p>
                      <a:pPr algn="ctr"/>
                      <a:r>
                        <a:rPr lang="en-US" sz="1900" dirty="0" smtClean="0"/>
                        <a:t>Location</a:t>
                      </a:r>
                      <a:endParaRPr lang="en-US" sz="1900" dirty="0"/>
                    </a:p>
                  </a:txBody>
                  <a:tcPr/>
                </a:tc>
                <a:tc>
                  <a:txBody>
                    <a:bodyPr/>
                    <a:lstStyle/>
                    <a:p>
                      <a:pPr algn="ctr"/>
                      <a:r>
                        <a:rPr lang="en-US" sz="1900" dirty="0" smtClean="0"/>
                        <a:t>Bethlehem &amp; Nazareth </a:t>
                      </a:r>
                      <a:endParaRPr lang="en-US" sz="1900" dirty="0"/>
                    </a:p>
                  </a:txBody>
                  <a:tcPr/>
                </a:tc>
                <a:tc>
                  <a:txBody>
                    <a:bodyPr/>
                    <a:lstStyle/>
                    <a:p>
                      <a:pPr algn="ctr"/>
                      <a:r>
                        <a:rPr lang="en-US" sz="1900" dirty="0" smtClean="0"/>
                        <a:t>Ministry in Galilee </a:t>
                      </a:r>
                      <a:endParaRPr lang="en-US" sz="1900" dirty="0"/>
                    </a:p>
                  </a:txBody>
                  <a:tcPr/>
                </a:tc>
                <a:tc gridSpan="2">
                  <a:txBody>
                    <a:bodyPr/>
                    <a:lstStyle/>
                    <a:p>
                      <a:pPr algn="ctr"/>
                      <a:r>
                        <a:rPr lang="en-US" sz="1900" dirty="0" smtClean="0"/>
                        <a:t>Ministry in Judea</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2393512921"/>
                  </a:ext>
                </a:extLst>
              </a:tr>
              <a:tr h="394929">
                <a:tc>
                  <a:txBody>
                    <a:bodyPr/>
                    <a:lstStyle/>
                    <a:p>
                      <a:pPr algn="ctr"/>
                      <a:r>
                        <a:rPr lang="en-US" sz="1900" dirty="0" smtClean="0"/>
                        <a:t>Reaction of people</a:t>
                      </a:r>
                      <a:endParaRPr lang="en-US" sz="1900" dirty="0"/>
                    </a:p>
                  </a:txBody>
                  <a:tcPr/>
                </a:tc>
                <a:tc gridSpan="2">
                  <a:txBody>
                    <a:bodyPr/>
                    <a:lstStyle/>
                    <a:p>
                      <a:pPr algn="ctr"/>
                      <a:r>
                        <a:rPr lang="en-US" sz="1900" dirty="0" smtClean="0"/>
                        <a:t>Increased popularity</a:t>
                      </a:r>
                      <a:endParaRPr lang="en-US" sz="1900" dirty="0"/>
                    </a:p>
                  </a:txBody>
                  <a:tcPr/>
                </a:tc>
                <a:tc hMerge="1">
                  <a:txBody>
                    <a:bodyPr/>
                    <a:lstStyle/>
                    <a:p>
                      <a:pPr algn="ctr"/>
                      <a:endParaRPr lang="en-US" dirty="0"/>
                    </a:p>
                  </a:txBody>
                  <a:tcPr>
                    <a:lnL w="12700" cap="flat" cmpd="sng" algn="ctr">
                      <a:noFill/>
                      <a:prstDash val="solid"/>
                      <a:round/>
                      <a:headEnd type="none" w="med" len="med"/>
                      <a:tailEnd type="none" w="med" len="med"/>
                    </a:lnL>
                  </a:tcPr>
                </a:tc>
                <a:tc gridSpan="2">
                  <a:txBody>
                    <a:bodyPr/>
                    <a:lstStyle/>
                    <a:p>
                      <a:pPr algn="ctr"/>
                      <a:r>
                        <a:rPr lang="en-US" sz="1900" dirty="0" smtClean="0"/>
                        <a:t>Increased hostility</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3162092333"/>
                  </a:ext>
                </a:extLst>
              </a:tr>
              <a:tr h="394929">
                <a:tc>
                  <a:txBody>
                    <a:bodyPr/>
                    <a:lstStyle/>
                    <a:p>
                      <a:pPr algn="ctr"/>
                      <a:r>
                        <a:rPr lang="en-US" sz="1900" dirty="0" smtClean="0"/>
                        <a:t>Theme</a:t>
                      </a:r>
                      <a:endParaRPr lang="en-US" sz="1900" dirty="0"/>
                    </a:p>
                  </a:txBody>
                  <a:tcPr/>
                </a:tc>
                <a:tc gridSpan="4">
                  <a:txBody>
                    <a:bodyPr/>
                    <a:lstStyle/>
                    <a:p>
                      <a:pPr algn="ctr"/>
                      <a:r>
                        <a:rPr lang="en-US" sz="1900" dirty="0" smtClean="0"/>
                        <a:t>Jesus as the King and Israel’s long awaited Messiah</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1988282999"/>
                  </a:ext>
                </a:extLst>
              </a:tr>
              <a:tr h="394929">
                <a:tc>
                  <a:txBody>
                    <a:bodyPr/>
                    <a:lstStyle/>
                    <a:p>
                      <a:pPr algn="ctr"/>
                      <a:r>
                        <a:rPr lang="en-US" sz="1900" dirty="0" smtClean="0"/>
                        <a:t>Key verse</a:t>
                      </a:r>
                      <a:endParaRPr lang="en-US" sz="1900" dirty="0"/>
                    </a:p>
                  </a:txBody>
                  <a:tcPr/>
                </a:tc>
                <a:tc gridSpan="4">
                  <a:txBody>
                    <a:bodyPr/>
                    <a:lstStyle/>
                    <a:p>
                      <a:pPr algn="ctr"/>
                      <a:r>
                        <a:rPr lang="en-US" sz="1900" dirty="0" smtClean="0"/>
                        <a:t>Simon Peter replied, “You are the Christ, the Son of the living God.” Matthew 16:16</a:t>
                      </a:r>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2957280738"/>
                  </a:ext>
                </a:extLst>
              </a:tr>
              <a:tr h="642275">
                <a:tc>
                  <a:txBody>
                    <a:bodyPr/>
                    <a:lstStyle/>
                    <a:p>
                      <a:pPr algn="ctr"/>
                      <a:r>
                        <a:rPr lang="en-US" sz="1900" dirty="0" smtClean="0"/>
                        <a:t>Christ in the book of Matthew</a:t>
                      </a:r>
                      <a:endParaRPr lang="en-US" sz="1900" dirty="0"/>
                    </a:p>
                  </a:txBody>
                  <a:tcPr/>
                </a:tc>
                <a:tc gridSpan="4">
                  <a:txBody>
                    <a:bodyPr/>
                    <a:lstStyle/>
                    <a:p>
                      <a:pPr algn="ctr"/>
                      <a:r>
                        <a:rPr lang="en-US" sz="1900" dirty="0" smtClean="0"/>
                        <a:t>Jesus the Messiah</a:t>
                      </a:r>
                      <a:r>
                        <a:rPr lang="en-US" sz="1900" baseline="0" dirty="0" smtClean="0"/>
                        <a:t> who fulfills all the prophecies, promises, allusions and expectations of the old testament scriptures.  </a:t>
                      </a:r>
                      <a:endParaRPr lang="en-US" sz="1900" dirty="0"/>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2890627294"/>
                  </a:ext>
                </a:extLst>
              </a:tr>
            </a:tbl>
          </a:graphicData>
        </a:graphic>
      </p:graphicFrame>
    </p:spTree>
    <p:extLst>
      <p:ext uri="{BB962C8B-B14F-4D97-AF65-F5344CB8AC3E}">
        <p14:creationId xmlns:p14="http://schemas.microsoft.com/office/powerpoint/2010/main" val="62447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311" y="391252"/>
            <a:ext cx="11341826" cy="810532"/>
          </a:xfrm>
        </p:spPr>
        <p:txBody>
          <a:bodyPr/>
          <a:lstStyle/>
          <a:p>
            <a:r>
              <a:rPr lang="en-US" dirty="0" smtClean="0"/>
              <a:t>Peter Confesses Jesus as the Christ – Matthew 16</a:t>
            </a:r>
            <a:endParaRPr lang="en-US" dirty="0"/>
          </a:p>
        </p:txBody>
      </p:sp>
      <p:sp>
        <p:nvSpPr>
          <p:cNvPr id="3" name="Content Placeholder 2"/>
          <p:cNvSpPr>
            <a:spLocks noGrp="1"/>
          </p:cNvSpPr>
          <p:nvPr>
            <p:ph idx="1"/>
          </p:nvPr>
        </p:nvSpPr>
        <p:spPr>
          <a:xfrm>
            <a:off x="838199" y="1410789"/>
            <a:ext cx="11035937" cy="5212080"/>
          </a:xfrm>
        </p:spPr>
        <p:txBody>
          <a:bodyPr>
            <a:noAutofit/>
          </a:bodyPr>
          <a:lstStyle/>
          <a:p>
            <a:pPr marL="0" indent="0">
              <a:buNone/>
            </a:pPr>
            <a:r>
              <a:rPr lang="en-US" dirty="0" smtClean="0">
                <a:latin typeface="+mj-lt"/>
              </a:rPr>
              <a:t>13. Now when Jesus came into the district of Caesarea Philippi, he asked his disciples, “Who do people say that the Son of Man is?” 14. And they said, “Some say John the Baptist, others say Elijah, and others Jeremiah or one of the prophets.” 15. He said to them, “But who do you say that I am?” 16. Simon Peter replied, “You are the Christ, the Son of the living God.” 17. And Jesus answered him, “Blessed are you, Simon Bar-Jonah! For flesh and blood has not revealed this to you, but my Father who is in heaven. 18. And I tell you, you are Peter, and on this rock I will build my church, and the gates of hell shall not prevail against it. 19. I will give you the keys of the kingdom of heaven, and whatever you bind on earth shall be bound in heaven, and whatever you loose on earth shall be loosed in heaven.” 20. Then he strictly charged the disciples to tell no one that he was the Christ.</a:t>
            </a:r>
            <a:endParaRPr lang="en-US" dirty="0">
              <a:latin typeface="+mj-lt"/>
            </a:endParaRPr>
          </a:p>
        </p:txBody>
      </p:sp>
    </p:spTree>
    <p:extLst>
      <p:ext uri="{BB962C8B-B14F-4D97-AF65-F5344CB8AC3E}">
        <p14:creationId xmlns:p14="http://schemas.microsoft.com/office/powerpoint/2010/main" val="351420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311" y="391251"/>
            <a:ext cx="11341826" cy="1325563"/>
          </a:xfrm>
        </p:spPr>
        <p:txBody>
          <a:bodyPr/>
          <a:lstStyle/>
          <a:p>
            <a:r>
              <a:rPr lang="en-US" dirty="0" smtClean="0"/>
              <a:t>Jesus Foretells His Death and Resurrection – Matthew 16</a:t>
            </a:r>
            <a:endParaRPr lang="en-US" dirty="0"/>
          </a:p>
        </p:txBody>
      </p:sp>
      <p:sp>
        <p:nvSpPr>
          <p:cNvPr id="3" name="Content Placeholder 2"/>
          <p:cNvSpPr>
            <a:spLocks noGrp="1"/>
          </p:cNvSpPr>
          <p:nvPr>
            <p:ph idx="1"/>
          </p:nvPr>
        </p:nvSpPr>
        <p:spPr>
          <a:xfrm>
            <a:off x="838199" y="1825625"/>
            <a:ext cx="11035937" cy="2798626"/>
          </a:xfrm>
        </p:spPr>
        <p:txBody>
          <a:bodyPr>
            <a:noAutofit/>
          </a:bodyPr>
          <a:lstStyle/>
          <a:p>
            <a:pPr marL="0" indent="0">
              <a:buNone/>
            </a:pPr>
            <a:r>
              <a:rPr lang="en-US" dirty="0" smtClean="0">
                <a:latin typeface="+mj-lt"/>
              </a:rPr>
              <a:t>21. From that time Jesus began to show his disciples that he must go to Jerusalem and suffer many things from the elders and chief priests and scribes, and be killed, and on the third day be raised. 22. And Peter took him aside and began to rebuke him, saying, “Far be it from you, Lord! This shall never happen to you.” 23. But he turned and said to Peter, “Get behind me, Satan! You are a hindrance to me. For you are not setting your mind on the things of God, but on the things of man.”</a:t>
            </a:r>
            <a:endParaRPr lang="en-US" dirty="0">
              <a:latin typeface="+mj-lt"/>
            </a:endParaRPr>
          </a:p>
        </p:txBody>
      </p:sp>
      <p:sp>
        <p:nvSpPr>
          <p:cNvPr id="4" name="Content Placeholder 2"/>
          <p:cNvSpPr txBox="1">
            <a:spLocks/>
          </p:cNvSpPr>
          <p:nvPr/>
        </p:nvSpPr>
        <p:spPr>
          <a:xfrm>
            <a:off x="532311" y="4750433"/>
            <a:ext cx="11035937" cy="1380356"/>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Jesus knew exactly who He was and for what purpose the Father had sent Him to the earth. He was focused, determined and fully reliant on God for the fulfilment of what had been written of Him in the books.</a:t>
            </a:r>
            <a:endParaRPr lang="en-US" dirty="0">
              <a:latin typeface="+mj-lt"/>
            </a:endParaRPr>
          </a:p>
        </p:txBody>
      </p:sp>
    </p:spTree>
    <p:extLst>
      <p:ext uri="{BB962C8B-B14F-4D97-AF65-F5344CB8AC3E}">
        <p14:creationId xmlns:p14="http://schemas.microsoft.com/office/powerpoint/2010/main" val="160300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311" y="391251"/>
            <a:ext cx="11341826" cy="1325563"/>
          </a:xfrm>
        </p:spPr>
        <p:txBody>
          <a:bodyPr/>
          <a:lstStyle/>
          <a:p>
            <a:r>
              <a:rPr lang="en-US" dirty="0" smtClean="0"/>
              <a:t>Highlights from the life of Christ…</a:t>
            </a:r>
            <a:endParaRPr lang="en-US" dirty="0"/>
          </a:p>
        </p:txBody>
      </p:sp>
      <p:sp>
        <p:nvSpPr>
          <p:cNvPr id="3" name="Content Placeholder 2"/>
          <p:cNvSpPr>
            <a:spLocks noGrp="1"/>
          </p:cNvSpPr>
          <p:nvPr>
            <p:ph idx="1"/>
          </p:nvPr>
        </p:nvSpPr>
        <p:spPr>
          <a:xfrm>
            <a:off x="838199" y="1825625"/>
            <a:ext cx="11035937" cy="2524306"/>
          </a:xfrm>
        </p:spPr>
        <p:txBody>
          <a:bodyPr>
            <a:noAutofit/>
          </a:bodyPr>
          <a:lstStyle/>
          <a:p>
            <a:pPr marL="514350" indent="-514350">
              <a:buAutoNum type="arabicPeriod"/>
            </a:pPr>
            <a:r>
              <a:rPr lang="en-US" dirty="0" smtClean="0">
                <a:latin typeface="+mj-lt"/>
              </a:rPr>
              <a:t>Knowing who you are is very important. </a:t>
            </a:r>
          </a:p>
          <a:p>
            <a:pPr marL="514350" indent="-514350">
              <a:buAutoNum type="arabicPeriod"/>
            </a:pPr>
            <a:r>
              <a:rPr lang="en-US" dirty="0" smtClean="0">
                <a:latin typeface="+mj-lt"/>
              </a:rPr>
              <a:t>Living a life of purpose is a must. </a:t>
            </a:r>
          </a:p>
          <a:p>
            <a:pPr marL="514350" indent="-514350">
              <a:buAutoNum type="arabicPeriod"/>
            </a:pPr>
            <a:r>
              <a:rPr lang="en-US" dirty="0" smtClean="0">
                <a:latin typeface="+mj-lt"/>
              </a:rPr>
              <a:t>Be weary of distractions!! </a:t>
            </a:r>
          </a:p>
          <a:p>
            <a:pPr marL="514350" indent="-514350">
              <a:buAutoNum type="arabicPeriod"/>
            </a:pPr>
            <a:r>
              <a:rPr lang="en-US" dirty="0" smtClean="0">
                <a:latin typeface="+mj-lt"/>
              </a:rPr>
              <a:t>A life that glorifies the Lord is a life that seeks to fulfill God’s expectation and heavens demands. </a:t>
            </a:r>
            <a:endParaRPr lang="en-US" dirty="0">
              <a:latin typeface="+mj-lt"/>
            </a:endParaRPr>
          </a:p>
        </p:txBody>
      </p:sp>
      <p:sp>
        <p:nvSpPr>
          <p:cNvPr id="4" name="Content Placeholder 2"/>
          <p:cNvSpPr txBox="1">
            <a:spLocks/>
          </p:cNvSpPr>
          <p:nvPr/>
        </p:nvSpPr>
        <p:spPr>
          <a:xfrm>
            <a:off x="532311" y="4458742"/>
            <a:ext cx="11035937" cy="1380356"/>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Your eyes saw my unformed substance; in your book were written, every one of them, the days that were formed for me, when as yet there was none of them… Psalm 139:16</a:t>
            </a:r>
            <a:endParaRPr lang="en-US" dirty="0">
              <a:latin typeface="+mj-lt"/>
            </a:endParaRPr>
          </a:p>
        </p:txBody>
      </p:sp>
    </p:spTree>
    <p:extLst>
      <p:ext uri="{BB962C8B-B14F-4D97-AF65-F5344CB8AC3E}">
        <p14:creationId xmlns:p14="http://schemas.microsoft.com/office/powerpoint/2010/main" val="4043239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174" y="3787594"/>
            <a:ext cx="10718074" cy="1325563"/>
          </a:xfrm>
        </p:spPr>
        <p:txBody>
          <a:bodyPr/>
          <a:lstStyle/>
          <a:p>
            <a:r>
              <a:rPr lang="en-US" dirty="0" smtClean="0"/>
              <a:t>Let us pray…</a:t>
            </a:r>
            <a:endParaRPr lang="en-US" dirty="0"/>
          </a:p>
        </p:txBody>
      </p:sp>
      <p:sp>
        <p:nvSpPr>
          <p:cNvPr id="4" name="Content Placeholder 2"/>
          <p:cNvSpPr txBox="1">
            <a:spLocks/>
          </p:cNvSpPr>
          <p:nvPr/>
        </p:nvSpPr>
        <p:spPr>
          <a:xfrm>
            <a:off x="192677" y="1783397"/>
            <a:ext cx="11812089" cy="2004197"/>
          </a:xfrm>
          <a:prstGeom prst="rect">
            <a:avLst/>
          </a:prstGeom>
          <a:solidFill>
            <a:schemeClr val="accent5">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smtClean="0">
                <a:latin typeface="+mj-lt"/>
              </a:rPr>
              <a:t>God’s purpose in creating the universe was that He would glorify Himself in all that He does in creation, revealing His providence and redemption. We as believers must live to make Christ look magnificent. – John Piper</a:t>
            </a:r>
            <a:endParaRPr lang="en-US" sz="3200" dirty="0">
              <a:latin typeface="+mj-lt"/>
            </a:endParaRPr>
          </a:p>
        </p:txBody>
      </p:sp>
    </p:spTree>
    <p:extLst>
      <p:ext uri="{BB962C8B-B14F-4D97-AF65-F5344CB8AC3E}">
        <p14:creationId xmlns:p14="http://schemas.microsoft.com/office/powerpoint/2010/main" val="3059567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TotalTime>
  <Words>1070</Words>
  <Application>Microsoft Office PowerPoint</Application>
  <PresentationFormat>Widescreen</PresentationFormat>
  <Paragraphs>88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Jesus our King &amp; Savior!!</vt:lpstr>
      <vt:lpstr>The Gospels &amp; Christ….</vt:lpstr>
      <vt:lpstr>The Gospel of Matthew….</vt:lpstr>
      <vt:lpstr>PowerPoint Presentation</vt:lpstr>
      <vt:lpstr>Peter Confesses Jesus as the Christ – Matthew 16</vt:lpstr>
      <vt:lpstr>Jesus Foretells His Death and Resurrection – Matthew 16</vt:lpstr>
      <vt:lpstr>Highlights from the life of Christ…</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our King &amp; Savior!!</dc:title>
  <dc:creator>A</dc:creator>
  <cp:lastModifiedBy>A</cp:lastModifiedBy>
  <cp:revision>19</cp:revision>
  <dcterms:created xsi:type="dcterms:W3CDTF">2024-02-29T06:10:07Z</dcterms:created>
  <dcterms:modified xsi:type="dcterms:W3CDTF">2024-02-29T16:27:31Z</dcterms:modified>
</cp:coreProperties>
</file>