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7" r:id="rId5"/>
    <p:sldId id="265" r:id="rId6"/>
    <p:sldId id="266" r:id="rId7"/>
    <p:sldId id="268" r:id="rId8"/>
    <p:sldId id="269"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7382C8-BD59-4445-8A93-88AAF5A8BD5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B63D-0FF4-439F-A0D8-6E41FEFF70DA}" type="slidenum">
              <a:rPr lang="en-US" smtClean="0"/>
              <a:t>‹#›</a:t>
            </a:fld>
            <a:endParaRPr lang="en-US"/>
          </a:p>
        </p:txBody>
      </p:sp>
    </p:spTree>
    <p:extLst>
      <p:ext uri="{BB962C8B-B14F-4D97-AF65-F5344CB8AC3E}">
        <p14:creationId xmlns:p14="http://schemas.microsoft.com/office/powerpoint/2010/main" val="249456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7382C8-BD59-4445-8A93-88AAF5A8BD5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B63D-0FF4-439F-A0D8-6E41FEFF70DA}" type="slidenum">
              <a:rPr lang="en-US" smtClean="0"/>
              <a:t>‹#›</a:t>
            </a:fld>
            <a:endParaRPr lang="en-US"/>
          </a:p>
        </p:txBody>
      </p:sp>
    </p:spTree>
    <p:extLst>
      <p:ext uri="{BB962C8B-B14F-4D97-AF65-F5344CB8AC3E}">
        <p14:creationId xmlns:p14="http://schemas.microsoft.com/office/powerpoint/2010/main" val="378385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7382C8-BD59-4445-8A93-88AAF5A8BD5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B63D-0FF4-439F-A0D8-6E41FEFF70DA}" type="slidenum">
              <a:rPr lang="en-US" smtClean="0"/>
              <a:t>‹#›</a:t>
            </a:fld>
            <a:endParaRPr lang="en-US"/>
          </a:p>
        </p:txBody>
      </p:sp>
    </p:spTree>
    <p:extLst>
      <p:ext uri="{BB962C8B-B14F-4D97-AF65-F5344CB8AC3E}">
        <p14:creationId xmlns:p14="http://schemas.microsoft.com/office/powerpoint/2010/main" val="166162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7382C8-BD59-4445-8A93-88AAF5A8BD5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B63D-0FF4-439F-A0D8-6E41FEFF70DA}" type="slidenum">
              <a:rPr lang="en-US" smtClean="0"/>
              <a:t>‹#›</a:t>
            </a:fld>
            <a:endParaRPr lang="en-US"/>
          </a:p>
        </p:txBody>
      </p:sp>
    </p:spTree>
    <p:extLst>
      <p:ext uri="{BB962C8B-B14F-4D97-AF65-F5344CB8AC3E}">
        <p14:creationId xmlns:p14="http://schemas.microsoft.com/office/powerpoint/2010/main" val="28687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382C8-BD59-4445-8A93-88AAF5A8BD50}"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B63D-0FF4-439F-A0D8-6E41FEFF70DA}" type="slidenum">
              <a:rPr lang="en-US" smtClean="0"/>
              <a:t>‹#›</a:t>
            </a:fld>
            <a:endParaRPr lang="en-US"/>
          </a:p>
        </p:txBody>
      </p:sp>
    </p:spTree>
    <p:extLst>
      <p:ext uri="{BB962C8B-B14F-4D97-AF65-F5344CB8AC3E}">
        <p14:creationId xmlns:p14="http://schemas.microsoft.com/office/powerpoint/2010/main" val="386116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7382C8-BD59-4445-8A93-88AAF5A8BD50}"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2B63D-0FF4-439F-A0D8-6E41FEFF70DA}" type="slidenum">
              <a:rPr lang="en-US" smtClean="0"/>
              <a:t>‹#›</a:t>
            </a:fld>
            <a:endParaRPr lang="en-US"/>
          </a:p>
        </p:txBody>
      </p:sp>
    </p:spTree>
    <p:extLst>
      <p:ext uri="{BB962C8B-B14F-4D97-AF65-F5344CB8AC3E}">
        <p14:creationId xmlns:p14="http://schemas.microsoft.com/office/powerpoint/2010/main" val="144194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7382C8-BD59-4445-8A93-88AAF5A8BD50}" type="datetimeFigureOut">
              <a:rPr lang="en-US" smtClean="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22B63D-0FF4-439F-A0D8-6E41FEFF70DA}" type="slidenum">
              <a:rPr lang="en-US" smtClean="0"/>
              <a:t>‹#›</a:t>
            </a:fld>
            <a:endParaRPr lang="en-US"/>
          </a:p>
        </p:txBody>
      </p:sp>
    </p:spTree>
    <p:extLst>
      <p:ext uri="{BB962C8B-B14F-4D97-AF65-F5344CB8AC3E}">
        <p14:creationId xmlns:p14="http://schemas.microsoft.com/office/powerpoint/2010/main" val="386715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7382C8-BD59-4445-8A93-88AAF5A8BD50}"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22B63D-0FF4-439F-A0D8-6E41FEFF70DA}" type="slidenum">
              <a:rPr lang="en-US" smtClean="0"/>
              <a:t>‹#›</a:t>
            </a:fld>
            <a:endParaRPr lang="en-US"/>
          </a:p>
        </p:txBody>
      </p:sp>
    </p:spTree>
    <p:extLst>
      <p:ext uri="{BB962C8B-B14F-4D97-AF65-F5344CB8AC3E}">
        <p14:creationId xmlns:p14="http://schemas.microsoft.com/office/powerpoint/2010/main" val="237311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382C8-BD59-4445-8A93-88AAF5A8BD50}"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22B63D-0FF4-439F-A0D8-6E41FEFF70DA}" type="slidenum">
              <a:rPr lang="en-US" smtClean="0"/>
              <a:t>‹#›</a:t>
            </a:fld>
            <a:endParaRPr lang="en-US"/>
          </a:p>
        </p:txBody>
      </p:sp>
    </p:spTree>
    <p:extLst>
      <p:ext uri="{BB962C8B-B14F-4D97-AF65-F5344CB8AC3E}">
        <p14:creationId xmlns:p14="http://schemas.microsoft.com/office/powerpoint/2010/main" val="139177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7382C8-BD59-4445-8A93-88AAF5A8BD50}"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2B63D-0FF4-439F-A0D8-6E41FEFF70DA}" type="slidenum">
              <a:rPr lang="en-US" smtClean="0"/>
              <a:t>‹#›</a:t>
            </a:fld>
            <a:endParaRPr lang="en-US"/>
          </a:p>
        </p:txBody>
      </p:sp>
    </p:spTree>
    <p:extLst>
      <p:ext uri="{BB962C8B-B14F-4D97-AF65-F5344CB8AC3E}">
        <p14:creationId xmlns:p14="http://schemas.microsoft.com/office/powerpoint/2010/main" val="378009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7382C8-BD59-4445-8A93-88AAF5A8BD50}"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2B63D-0FF4-439F-A0D8-6E41FEFF70DA}" type="slidenum">
              <a:rPr lang="en-US" smtClean="0"/>
              <a:t>‹#›</a:t>
            </a:fld>
            <a:endParaRPr lang="en-US"/>
          </a:p>
        </p:txBody>
      </p:sp>
    </p:spTree>
    <p:extLst>
      <p:ext uri="{BB962C8B-B14F-4D97-AF65-F5344CB8AC3E}">
        <p14:creationId xmlns:p14="http://schemas.microsoft.com/office/powerpoint/2010/main" val="375198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382C8-BD59-4445-8A93-88AAF5A8BD50}" type="datetimeFigureOut">
              <a:rPr lang="en-US" smtClean="0"/>
              <a:t>3/13/2024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2B63D-0FF4-439F-A0D8-6E41FEFF70DA}" type="slidenum">
              <a:rPr lang="en-US" smtClean="0"/>
              <a:t>‹#›</a:t>
            </a:fld>
            <a:endParaRPr lang="en-US"/>
          </a:p>
        </p:txBody>
      </p:sp>
    </p:spTree>
    <p:extLst>
      <p:ext uri="{BB962C8B-B14F-4D97-AF65-F5344CB8AC3E}">
        <p14:creationId xmlns:p14="http://schemas.microsoft.com/office/powerpoint/2010/main" val="26006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812" y="234088"/>
            <a:ext cx="9144000" cy="1019946"/>
          </a:xfrm>
        </p:spPr>
        <p:txBody>
          <a:bodyPr/>
          <a:lstStyle/>
          <a:p>
            <a:r>
              <a:rPr lang="en-US" dirty="0" smtClean="0"/>
              <a:t>Parables of Jesus!!</a:t>
            </a:r>
            <a:endParaRPr lang="en-US" dirty="0"/>
          </a:p>
        </p:txBody>
      </p:sp>
      <p:sp>
        <p:nvSpPr>
          <p:cNvPr id="3" name="Subtitle 2"/>
          <p:cNvSpPr>
            <a:spLocks noGrp="1"/>
          </p:cNvSpPr>
          <p:nvPr>
            <p:ph type="subTitle" idx="1"/>
          </p:nvPr>
        </p:nvSpPr>
        <p:spPr>
          <a:xfrm>
            <a:off x="1193074" y="5408023"/>
            <a:ext cx="9792790" cy="1293223"/>
          </a:xfrm>
        </p:spPr>
        <p:txBody>
          <a:bodyPr>
            <a:normAutofit/>
          </a:bodyPr>
          <a:lstStyle/>
          <a:p>
            <a:pPr>
              <a:spcBef>
                <a:spcPts val="0"/>
              </a:spcBef>
            </a:pPr>
            <a:r>
              <a:rPr lang="en-US" sz="2800" dirty="0">
                <a:latin typeface="+mj-lt"/>
              </a:rPr>
              <a:t> This is why I speak to them in parables, because seeing they do not see, and hearing they do not hear, nor do they understand</a:t>
            </a:r>
            <a:r>
              <a:rPr lang="en-US" sz="2800" dirty="0" smtClean="0">
                <a:latin typeface="+mj-lt"/>
              </a:rPr>
              <a:t>.</a:t>
            </a:r>
          </a:p>
          <a:p>
            <a:pPr>
              <a:spcBef>
                <a:spcPts val="0"/>
              </a:spcBef>
            </a:pPr>
            <a:r>
              <a:rPr lang="en-US" sz="2800" dirty="0" smtClean="0">
                <a:latin typeface="+mj-lt"/>
              </a:rPr>
              <a:t>Matthew 13:13</a:t>
            </a:r>
            <a:endParaRPr lang="en-US" sz="2800" dirty="0">
              <a:latin typeface="+mj-lt"/>
            </a:endParaRPr>
          </a:p>
        </p:txBody>
      </p:sp>
      <p:pic>
        <p:nvPicPr>
          <p:cNvPr id="4" name="Picture 3"/>
          <p:cNvPicPr>
            <a:picLocks noChangeAspect="1"/>
          </p:cNvPicPr>
          <p:nvPr/>
        </p:nvPicPr>
        <p:blipFill>
          <a:blip r:embed="rId2"/>
          <a:stretch>
            <a:fillRect/>
          </a:stretch>
        </p:blipFill>
        <p:spPr>
          <a:xfrm>
            <a:off x="3582243" y="1450609"/>
            <a:ext cx="5014452" cy="3760839"/>
          </a:xfrm>
          <a:prstGeom prst="rect">
            <a:avLst/>
          </a:prstGeom>
        </p:spPr>
      </p:pic>
    </p:spTree>
    <p:extLst>
      <p:ext uri="{BB962C8B-B14F-4D97-AF65-F5344CB8AC3E}">
        <p14:creationId xmlns:p14="http://schemas.microsoft.com/office/powerpoint/2010/main" val="231539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078" y="978568"/>
            <a:ext cx="11035937" cy="3933491"/>
          </a:xfrm>
          <a:solidFill>
            <a:schemeClr val="accent1">
              <a:lumMod val="40000"/>
              <a:lumOff val="60000"/>
            </a:schemeClr>
          </a:solidFill>
        </p:spPr>
        <p:txBody>
          <a:bodyPr/>
          <a:lstStyle/>
          <a:p>
            <a:r>
              <a:rPr lang="en-US" dirty="0" smtClean="0">
                <a:latin typeface="+mj-lt"/>
              </a:rPr>
              <a:t>The sermon on the mount reveals Christ instructions for us believers and the way of life we ought to live as pilgrims on earth representing the Kingdom of heaven. </a:t>
            </a:r>
          </a:p>
          <a:p>
            <a:r>
              <a:rPr lang="en-US" dirty="0" smtClean="0">
                <a:latin typeface="+mj-lt"/>
              </a:rPr>
              <a:t>The sermon on the mount is not a list of principles for positive thinking, but a clear exhortation for us who have our hope in Christ and are resting in Him.</a:t>
            </a:r>
          </a:p>
          <a:p>
            <a:r>
              <a:rPr lang="en-US" dirty="0" smtClean="0">
                <a:latin typeface="+mj-lt"/>
              </a:rPr>
              <a:t>The sermon on the mount ultimately reveals Christ as the ultimate teacher with all authority and provides a vital teaching on Christian living for the Glory of God!!  </a:t>
            </a:r>
            <a:endParaRPr lang="en-US" dirty="0">
              <a:latin typeface="+mj-lt"/>
            </a:endParaRPr>
          </a:p>
        </p:txBody>
      </p:sp>
      <p:sp>
        <p:nvSpPr>
          <p:cNvPr id="4" name="Title 1"/>
          <p:cNvSpPr>
            <a:spLocks noGrp="1"/>
          </p:cNvSpPr>
          <p:nvPr>
            <p:ph type="title"/>
          </p:nvPr>
        </p:nvSpPr>
        <p:spPr>
          <a:xfrm>
            <a:off x="856246" y="188662"/>
            <a:ext cx="10515600" cy="789906"/>
          </a:xfrm>
        </p:spPr>
        <p:txBody>
          <a:bodyPr>
            <a:normAutofit/>
          </a:bodyPr>
          <a:lstStyle/>
          <a:p>
            <a:pPr algn="ctr"/>
            <a:r>
              <a:rPr lang="en-US" dirty="0" smtClean="0"/>
              <a:t>Sermon on the mount: Matthew 5–7… </a:t>
            </a:r>
            <a:endParaRPr lang="en-US" dirty="0"/>
          </a:p>
        </p:txBody>
      </p:sp>
      <p:sp>
        <p:nvSpPr>
          <p:cNvPr id="5" name="Content Placeholder 2"/>
          <p:cNvSpPr txBox="1">
            <a:spLocks/>
          </p:cNvSpPr>
          <p:nvPr/>
        </p:nvSpPr>
        <p:spPr>
          <a:xfrm>
            <a:off x="596078" y="5130299"/>
            <a:ext cx="11035937" cy="138035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mj-lt"/>
              </a:rPr>
              <a:t>In the same way, let your light shine before others, so that they may see your good works and give glory to your Father who is in heaven.</a:t>
            </a:r>
          </a:p>
          <a:p>
            <a:pPr marL="0" indent="0" algn="ctr">
              <a:buNone/>
            </a:pPr>
            <a:r>
              <a:rPr lang="en-US" dirty="0">
                <a:latin typeface="+mj-lt"/>
              </a:rPr>
              <a:t>Matthew 5</a:t>
            </a:r>
            <a:r>
              <a:rPr lang="en-US" dirty="0" smtClean="0">
                <a:latin typeface="+mj-lt"/>
              </a:rPr>
              <a:t>:16</a:t>
            </a:r>
            <a:endParaRPr lang="en-US" dirty="0">
              <a:latin typeface="+mj-lt"/>
            </a:endParaRPr>
          </a:p>
        </p:txBody>
      </p:sp>
    </p:spTree>
    <p:extLst>
      <p:ext uri="{BB962C8B-B14F-4D97-AF65-F5344CB8AC3E}">
        <p14:creationId xmlns:p14="http://schemas.microsoft.com/office/powerpoint/2010/main" val="382089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589" y="914401"/>
            <a:ext cx="11790948" cy="5807241"/>
          </a:xfrm>
          <a:noFill/>
        </p:spPr>
        <p:txBody>
          <a:bodyPr>
            <a:noAutofit/>
          </a:bodyPr>
          <a:lstStyle/>
          <a:p>
            <a:pPr marL="0" indent="0">
              <a:buNone/>
            </a:pPr>
            <a:r>
              <a:rPr lang="en-US" sz="2500" dirty="0" smtClean="0">
                <a:latin typeface="+mj-lt"/>
              </a:rPr>
              <a:t>2. </a:t>
            </a:r>
            <a:r>
              <a:rPr lang="en-US" sz="2500" dirty="0">
                <a:latin typeface="+mj-lt"/>
              </a:rPr>
              <a:t>And he opened his mouth and taught them, saying</a:t>
            </a:r>
            <a:r>
              <a:rPr lang="en-US" sz="2500" dirty="0" smtClean="0">
                <a:latin typeface="+mj-lt"/>
              </a:rPr>
              <a:t>:</a:t>
            </a:r>
            <a:endParaRPr lang="en-US" sz="2500" dirty="0">
              <a:latin typeface="+mj-lt"/>
            </a:endParaRPr>
          </a:p>
          <a:p>
            <a:pPr marL="0" indent="0">
              <a:buNone/>
            </a:pPr>
            <a:r>
              <a:rPr lang="en-US" sz="2500" dirty="0" smtClean="0">
                <a:latin typeface="+mj-lt"/>
              </a:rPr>
              <a:t>3. </a:t>
            </a:r>
            <a:r>
              <a:rPr lang="en-US" sz="2500" dirty="0">
                <a:latin typeface="+mj-lt"/>
              </a:rPr>
              <a:t>“Blessed are the poor in spirit, for theirs is the kingdom of heaven</a:t>
            </a:r>
            <a:r>
              <a:rPr lang="en-US" sz="2500" dirty="0" smtClean="0">
                <a:latin typeface="+mj-lt"/>
              </a:rPr>
              <a:t>.</a:t>
            </a:r>
            <a:endParaRPr lang="en-US" sz="2500" dirty="0">
              <a:latin typeface="+mj-lt"/>
            </a:endParaRPr>
          </a:p>
          <a:p>
            <a:pPr marL="0" indent="0">
              <a:buNone/>
            </a:pPr>
            <a:r>
              <a:rPr lang="en-US" sz="2500" dirty="0" smtClean="0">
                <a:latin typeface="+mj-lt"/>
              </a:rPr>
              <a:t>4. </a:t>
            </a:r>
            <a:r>
              <a:rPr lang="en-US" sz="2500" dirty="0">
                <a:latin typeface="+mj-lt"/>
              </a:rPr>
              <a:t>“Blessed are those who mourn, for they shall be comforted</a:t>
            </a:r>
            <a:r>
              <a:rPr lang="en-US" sz="2500" dirty="0" smtClean="0">
                <a:latin typeface="+mj-lt"/>
              </a:rPr>
              <a:t>.</a:t>
            </a:r>
            <a:endParaRPr lang="en-US" sz="2500" dirty="0">
              <a:latin typeface="+mj-lt"/>
            </a:endParaRPr>
          </a:p>
          <a:p>
            <a:pPr marL="0" indent="0">
              <a:buNone/>
            </a:pPr>
            <a:r>
              <a:rPr lang="en-US" sz="2500" dirty="0" smtClean="0">
                <a:latin typeface="+mj-lt"/>
              </a:rPr>
              <a:t>5. </a:t>
            </a:r>
            <a:r>
              <a:rPr lang="en-US" sz="2500" dirty="0">
                <a:latin typeface="+mj-lt"/>
              </a:rPr>
              <a:t>“Blessed are the meek, for they shall inherit the earth</a:t>
            </a:r>
            <a:r>
              <a:rPr lang="en-US" sz="2500" dirty="0" smtClean="0">
                <a:latin typeface="+mj-lt"/>
              </a:rPr>
              <a:t>.</a:t>
            </a:r>
            <a:endParaRPr lang="en-US" sz="2500" dirty="0">
              <a:latin typeface="+mj-lt"/>
            </a:endParaRPr>
          </a:p>
          <a:p>
            <a:pPr marL="0" indent="0">
              <a:buNone/>
            </a:pPr>
            <a:r>
              <a:rPr lang="en-US" sz="2500" dirty="0" smtClean="0">
                <a:latin typeface="+mj-lt"/>
              </a:rPr>
              <a:t>6. </a:t>
            </a:r>
            <a:r>
              <a:rPr lang="en-US" sz="2500" dirty="0">
                <a:latin typeface="+mj-lt"/>
              </a:rPr>
              <a:t>“Blessed are those who hunger and thirst for righteousness, for they shall be satisfied</a:t>
            </a:r>
            <a:r>
              <a:rPr lang="en-US" sz="2500" dirty="0" smtClean="0">
                <a:latin typeface="+mj-lt"/>
              </a:rPr>
              <a:t>.</a:t>
            </a:r>
            <a:endParaRPr lang="en-US" sz="2500" dirty="0">
              <a:latin typeface="+mj-lt"/>
            </a:endParaRPr>
          </a:p>
          <a:p>
            <a:pPr marL="0" indent="0">
              <a:buNone/>
            </a:pPr>
            <a:r>
              <a:rPr lang="en-US" sz="2500" dirty="0" smtClean="0">
                <a:latin typeface="+mj-lt"/>
              </a:rPr>
              <a:t>7. </a:t>
            </a:r>
            <a:r>
              <a:rPr lang="en-US" sz="2500" dirty="0">
                <a:latin typeface="+mj-lt"/>
              </a:rPr>
              <a:t>“Blessed are the merciful, for they shall receive mercy</a:t>
            </a:r>
            <a:r>
              <a:rPr lang="en-US" sz="2500" dirty="0" smtClean="0">
                <a:latin typeface="+mj-lt"/>
              </a:rPr>
              <a:t>.</a:t>
            </a:r>
            <a:endParaRPr lang="en-US" sz="2500" dirty="0">
              <a:latin typeface="+mj-lt"/>
            </a:endParaRPr>
          </a:p>
          <a:p>
            <a:pPr marL="0" indent="0">
              <a:buNone/>
            </a:pPr>
            <a:r>
              <a:rPr lang="en-US" sz="2500" dirty="0" smtClean="0">
                <a:latin typeface="+mj-lt"/>
              </a:rPr>
              <a:t>8. </a:t>
            </a:r>
            <a:r>
              <a:rPr lang="en-US" sz="2500" dirty="0">
                <a:latin typeface="+mj-lt"/>
              </a:rPr>
              <a:t>“Blessed are the pure in heart, for they shall see God</a:t>
            </a:r>
            <a:r>
              <a:rPr lang="en-US" sz="2500" dirty="0" smtClean="0">
                <a:latin typeface="+mj-lt"/>
              </a:rPr>
              <a:t>.</a:t>
            </a:r>
            <a:endParaRPr lang="en-US" sz="2500" dirty="0">
              <a:latin typeface="+mj-lt"/>
            </a:endParaRPr>
          </a:p>
          <a:p>
            <a:pPr marL="0" indent="0">
              <a:buNone/>
            </a:pPr>
            <a:r>
              <a:rPr lang="en-US" sz="2500" dirty="0" smtClean="0">
                <a:latin typeface="+mj-lt"/>
              </a:rPr>
              <a:t>9. </a:t>
            </a:r>
            <a:r>
              <a:rPr lang="en-US" sz="2500" dirty="0">
                <a:latin typeface="+mj-lt"/>
              </a:rPr>
              <a:t>“Blessed are the peacemakers, for they shall be called </a:t>
            </a:r>
            <a:r>
              <a:rPr lang="en-US" sz="2500" dirty="0" smtClean="0">
                <a:latin typeface="+mj-lt"/>
              </a:rPr>
              <a:t>sons </a:t>
            </a:r>
            <a:r>
              <a:rPr lang="en-US" sz="2500" dirty="0">
                <a:latin typeface="+mj-lt"/>
              </a:rPr>
              <a:t>of God</a:t>
            </a:r>
            <a:r>
              <a:rPr lang="en-US" sz="2500" dirty="0" smtClean="0">
                <a:latin typeface="+mj-lt"/>
              </a:rPr>
              <a:t>.</a:t>
            </a:r>
            <a:endParaRPr lang="en-US" sz="2500" dirty="0">
              <a:latin typeface="+mj-lt"/>
            </a:endParaRPr>
          </a:p>
          <a:p>
            <a:pPr marL="0" indent="0">
              <a:buNone/>
            </a:pPr>
            <a:r>
              <a:rPr lang="en-US" sz="2500" dirty="0" smtClean="0">
                <a:latin typeface="+mj-lt"/>
              </a:rPr>
              <a:t>10. </a:t>
            </a:r>
            <a:r>
              <a:rPr lang="en-US" sz="2500" dirty="0">
                <a:latin typeface="+mj-lt"/>
              </a:rPr>
              <a:t>“Blessed are those who are persecuted for righteousness' sake, for theirs is the kingdom of heaven</a:t>
            </a:r>
            <a:r>
              <a:rPr lang="en-US" sz="2500" dirty="0" smtClean="0">
                <a:latin typeface="+mj-lt"/>
              </a:rPr>
              <a:t>.</a:t>
            </a:r>
            <a:endParaRPr lang="en-US" sz="2500" dirty="0">
              <a:latin typeface="+mj-lt"/>
            </a:endParaRPr>
          </a:p>
          <a:p>
            <a:pPr marL="0" indent="0">
              <a:buNone/>
            </a:pPr>
            <a:r>
              <a:rPr lang="en-US" sz="2500" dirty="0" smtClean="0">
                <a:latin typeface="+mj-lt"/>
              </a:rPr>
              <a:t>11. </a:t>
            </a:r>
            <a:r>
              <a:rPr lang="en-US" sz="2500" dirty="0">
                <a:latin typeface="+mj-lt"/>
              </a:rPr>
              <a:t>“Blessed are you when others revile you and persecute you and utter all kinds of evil against you falsely on my account. </a:t>
            </a:r>
            <a:r>
              <a:rPr lang="en-US" sz="2500" dirty="0" smtClean="0">
                <a:latin typeface="+mj-lt"/>
              </a:rPr>
              <a:t>12. </a:t>
            </a:r>
            <a:r>
              <a:rPr lang="en-US" sz="2500" dirty="0">
                <a:latin typeface="+mj-lt"/>
              </a:rPr>
              <a:t>Rejoice and be glad, for your reward is great in heaven, for so they persecuted the prophets who were before you.</a:t>
            </a:r>
          </a:p>
        </p:txBody>
      </p:sp>
      <p:sp>
        <p:nvSpPr>
          <p:cNvPr id="4" name="Title 1"/>
          <p:cNvSpPr>
            <a:spLocks noGrp="1"/>
          </p:cNvSpPr>
          <p:nvPr>
            <p:ph type="title"/>
          </p:nvPr>
        </p:nvSpPr>
        <p:spPr>
          <a:xfrm>
            <a:off x="862263" y="188663"/>
            <a:ext cx="10515600" cy="725738"/>
          </a:xfrm>
        </p:spPr>
        <p:txBody>
          <a:bodyPr/>
          <a:lstStyle/>
          <a:p>
            <a:pPr algn="ctr"/>
            <a:r>
              <a:rPr lang="en-US" dirty="0" smtClean="0"/>
              <a:t>The Beatitudes: Matthew 5:2-12</a:t>
            </a:r>
            <a:endParaRPr lang="en-US" dirty="0"/>
          </a:p>
        </p:txBody>
      </p:sp>
    </p:spTree>
    <p:extLst>
      <p:ext uri="{BB962C8B-B14F-4D97-AF65-F5344CB8AC3E}">
        <p14:creationId xmlns:p14="http://schemas.microsoft.com/office/powerpoint/2010/main" val="418617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589" y="1299411"/>
            <a:ext cx="11790948" cy="5293894"/>
          </a:xfrm>
          <a:noFill/>
        </p:spPr>
        <p:txBody>
          <a:bodyPr>
            <a:noAutofit/>
          </a:bodyPr>
          <a:lstStyle/>
          <a:p>
            <a:pPr marL="0" indent="0">
              <a:buNone/>
            </a:pPr>
            <a:r>
              <a:rPr lang="en-US" sz="2500" dirty="0" smtClean="0">
                <a:latin typeface="+mj-lt"/>
              </a:rPr>
              <a:t>10. </a:t>
            </a:r>
            <a:r>
              <a:rPr lang="en-US" sz="2500" dirty="0">
                <a:latin typeface="+mj-lt"/>
              </a:rPr>
              <a:t>Then the disciples came and said to him, “Why do you speak to them in parables?” </a:t>
            </a:r>
            <a:r>
              <a:rPr lang="en-US" sz="2500" dirty="0" smtClean="0">
                <a:latin typeface="+mj-lt"/>
              </a:rPr>
              <a:t>11. </a:t>
            </a:r>
            <a:r>
              <a:rPr lang="en-US" sz="2500" dirty="0">
                <a:latin typeface="+mj-lt"/>
              </a:rPr>
              <a:t>And he answered them, “To you it has been given to know the secrets of the kingdom of heaven, but to them it has not been given. </a:t>
            </a:r>
            <a:r>
              <a:rPr lang="en-US" sz="2500" dirty="0" smtClean="0">
                <a:latin typeface="+mj-lt"/>
              </a:rPr>
              <a:t>12. </a:t>
            </a:r>
            <a:r>
              <a:rPr lang="en-US" sz="2500" dirty="0">
                <a:latin typeface="+mj-lt"/>
              </a:rPr>
              <a:t>For to the one who has, more will be given, and he will have an abundance, but from the one who has not, even what he has will be taken away. </a:t>
            </a:r>
            <a:r>
              <a:rPr lang="en-US" sz="2500" dirty="0" smtClean="0">
                <a:latin typeface="+mj-lt"/>
              </a:rPr>
              <a:t>13. </a:t>
            </a:r>
            <a:r>
              <a:rPr lang="en-US" sz="2500" dirty="0">
                <a:latin typeface="+mj-lt"/>
              </a:rPr>
              <a:t>This is why I speak to them in parables, because seeing they do not see, and hearing they do not hear, nor do they understand. </a:t>
            </a:r>
            <a:endParaRPr lang="en-US" sz="2500" dirty="0" smtClean="0">
              <a:latin typeface="+mj-lt"/>
            </a:endParaRPr>
          </a:p>
          <a:p>
            <a:pPr marL="0" indent="0">
              <a:buNone/>
            </a:pPr>
            <a:r>
              <a:rPr lang="en-US" sz="2500" dirty="0" smtClean="0">
                <a:latin typeface="+mj-lt"/>
              </a:rPr>
              <a:t>14. </a:t>
            </a:r>
            <a:r>
              <a:rPr lang="en-US" sz="2500" dirty="0">
                <a:latin typeface="+mj-lt"/>
              </a:rPr>
              <a:t>Indeed, in their case the prophecy of Isaiah is fulfilled that says</a:t>
            </a:r>
            <a:r>
              <a:rPr lang="en-US" sz="2500" dirty="0" smtClean="0">
                <a:latin typeface="+mj-lt"/>
              </a:rPr>
              <a:t>: “‘“</a:t>
            </a:r>
            <a:r>
              <a:rPr lang="en-US" sz="2500" dirty="0">
                <a:latin typeface="+mj-lt"/>
              </a:rPr>
              <a:t>You will indeed hear but never </a:t>
            </a:r>
            <a:r>
              <a:rPr lang="en-US" sz="2500" dirty="0" smtClean="0">
                <a:latin typeface="+mj-lt"/>
              </a:rPr>
              <a:t>understand, and </a:t>
            </a:r>
            <a:r>
              <a:rPr lang="en-US" sz="2500" dirty="0">
                <a:latin typeface="+mj-lt"/>
              </a:rPr>
              <a:t>you will indeed see but never perceive</a:t>
            </a:r>
            <a:r>
              <a:rPr lang="en-US" sz="2500" dirty="0" smtClean="0">
                <a:latin typeface="+mj-lt"/>
              </a:rPr>
              <a:t>.” 15. </a:t>
            </a:r>
            <a:r>
              <a:rPr lang="en-US" sz="2500" dirty="0">
                <a:latin typeface="+mj-lt"/>
              </a:rPr>
              <a:t>For this people's heart has grown </a:t>
            </a:r>
            <a:r>
              <a:rPr lang="en-US" sz="2500" dirty="0" smtClean="0">
                <a:latin typeface="+mj-lt"/>
              </a:rPr>
              <a:t>dull, and </a:t>
            </a:r>
            <a:r>
              <a:rPr lang="en-US" sz="2500" dirty="0">
                <a:latin typeface="+mj-lt"/>
              </a:rPr>
              <a:t>with their ears they can barely hear</a:t>
            </a:r>
            <a:r>
              <a:rPr lang="en-US" sz="2500" dirty="0" smtClean="0">
                <a:latin typeface="+mj-lt"/>
              </a:rPr>
              <a:t>, and </a:t>
            </a:r>
            <a:r>
              <a:rPr lang="en-US" sz="2500" dirty="0">
                <a:latin typeface="+mj-lt"/>
              </a:rPr>
              <a:t>their eyes they have </a:t>
            </a:r>
            <a:r>
              <a:rPr lang="en-US" sz="2500" dirty="0" smtClean="0">
                <a:latin typeface="+mj-lt"/>
              </a:rPr>
              <a:t>closed, lest </a:t>
            </a:r>
            <a:r>
              <a:rPr lang="en-US" sz="2500" dirty="0">
                <a:latin typeface="+mj-lt"/>
              </a:rPr>
              <a:t>they should see with their </a:t>
            </a:r>
            <a:r>
              <a:rPr lang="en-US" sz="2500" dirty="0" smtClean="0">
                <a:latin typeface="+mj-lt"/>
              </a:rPr>
              <a:t>eyes and </a:t>
            </a:r>
            <a:r>
              <a:rPr lang="en-US" sz="2500" dirty="0">
                <a:latin typeface="+mj-lt"/>
              </a:rPr>
              <a:t>hear with their </a:t>
            </a:r>
            <a:r>
              <a:rPr lang="en-US" sz="2500" dirty="0" smtClean="0">
                <a:latin typeface="+mj-lt"/>
              </a:rPr>
              <a:t>ears and </a:t>
            </a:r>
            <a:r>
              <a:rPr lang="en-US" sz="2500" dirty="0">
                <a:latin typeface="+mj-lt"/>
              </a:rPr>
              <a:t>understand with their </a:t>
            </a:r>
            <a:r>
              <a:rPr lang="en-US" sz="2500" dirty="0" smtClean="0">
                <a:latin typeface="+mj-lt"/>
              </a:rPr>
              <a:t>heart </a:t>
            </a:r>
            <a:r>
              <a:rPr lang="en-US" sz="2500" dirty="0">
                <a:latin typeface="+mj-lt"/>
              </a:rPr>
              <a:t>and turn, and I would heal them</a:t>
            </a:r>
            <a:r>
              <a:rPr lang="en-US" sz="2500" dirty="0" smtClean="0">
                <a:latin typeface="+mj-lt"/>
              </a:rPr>
              <a:t>.’ </a:t>
            </a:r>
            <a:r>
              <a:rPr lang="en-US" sz="2500" b="1" dirty="0" smtClean="0">
                <a:latin typeface="+mj-lt"/>
              </a:rPr>
              <a:t>(Isaiah 6:9-10)</a:t>
            </a:r>
          </a:p>
          <a:p>
            <a:pPr marL="0" indent="0">
              <a:buNone/>
            </a:pPr>
            <a:r>
              <a:rPr lang="en-US" sz="2500" dirty="0" smtClean="0">
                <a:latin typeface="+mj-lt"/>
              </a:rPr>
              <a:t>16. </a:t>
            </a:r>
            <a:r>
              <a:rPr lang="en-US" sz="2500" dirty="0">
                <a:latin typeface="+mj-lt"/>
              </a:rPr>
              <a:t>But blessed are your eyes, for they see, and your ears, for they hear. </a:t>
            </a:r>
            <a:r>
              <a:rPr lang="en-US" sz="2500" dirty="0" smtClean="0">
                <a:latin typeface="+mj-lt"/>
              </a:rPr>
              <a:t>17. </a:t>
            </a:r>
            <a:r>
              <a:rPr lang="en-US" sz="2500" dirty="0">
                <a:latin typeface="+mj-lt"/>
              </a:rPr>
              <a:t>For truly, I say to you, many prophets and righteous people longed to see what you see, and did not see it, and to hear what you hear, and did not hear it.</a:t>
            </a:r>
          </a:p>
        </p:txBody>
      </p:sp>
      <p:sp>
        <p:nvSpPr>
          <p:cNvPr id="4" name="Title 1"/>
          <p:cNvSpPr>
            <a:spLocks noGrp="1"/>
          </p:cNvSpPr>
          <p:nvPr>
            <p:ph type="title"/>
          </p:nvPr>
        </p:nvSpPr>
        <p:spPr>
          <a:xfrm>
            <a:off x="224589" y="188663"/>
            <a:ext cx="11153274" cy="1110748"/>
          </a:xfrm>
        </p:spPr>
        <p:txBody>
          <a:bodyPr>
            <a:normAutofit/>
          </a:bodyPr>
          <a:lstStyle/>
          <a:p>
            <a:r>
              <a:rPr lang="en-US" dirty="0"/>
              <a:t>The Purpose of the Parables: </a:t>
            </a:r>
            <a:r>
              <a:rPr lang="en-US" dirty="0" smtClean="0"/>
              <a:t>Matthew 13:10-17</a:t>
            </a:r>
            <a:endParaRPr lang="en-US" dirty="0"/>
          </a:p>
        </p:txBody>
      </p:sp>
    </p:spTree>
    <p:extLst>
      <p:ext uri="{BB962C8B-B14F-4D97-AF65-F5344CB8AC3E}">
        <p14:creationId xmlns:p14="http://schemas.microsoft.com/office/powerpoint/2010/main" val="47749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589" y="1395663"/>
            <a:ext cx="7459579" cy="5325979"/>
          </a:xfrm>
          <a:noFill/>
        </p:spPr>
        <p:txBody>
          <a:bodyPr>
            <a:noAutofit/>
          </a:bodyPr>
          <a:lstStyle/>
          <a:p>
            <a:pPr marL="457200" indent="-457200">
              <a:buFont typeface="+mj-lt"/>
              <a:buAutoNum type="arabicPeriod"/>
            </a:pPr>
            <a:r>
              <a:rPr lang="en-US" sz="2500" dirty="0" smtClean="0">
                <a:latin typeface="+mj-lt"/>
              </a:rPr>
              <a:t>The </a:t>
            </a:r>
            <a:r>
              <a:rPr lang="en-US" sz="2500" dirty="0">
                <a:latin typeface="+mj-lt"/>
              </a:rPr>
              <a:t>Lamp On a </a:t>
            </a:r>
            <a:r>
              <a:rPr lang="en-US" sz="2500" dirty="0" smtClean="0">
                <a:latin typeface="+mj-lt"/>
              </a:rPr>
              <a:t>Stand - Matthew 5:14–16</a:t>
            </a:r>
            <a:r>
              <a:rPr lang="en-US" sz="2500" dirty="0">
                <a:latin typeface="+mj-lt"/>
              </a:rPr>
              <a:t>	</a:t>
            </a:r>
            <a:endParaRPr lang="en-US" sz="2500" dirty="0" smtClean="0">
              <a:latin typeface="+mj-lt"/>
            </a:endParaRPr>
          </a:p>
          <a:p>
            <a:pPr marL="457200" indent="-457200">
              <a:buFont typeface="+mj-lt"/>
              <a:buAutoNum type="arabicPeriod"/>
            </a:pPr>
            <a:r>
              <a:rPr lang="en-US" sz="2500" dirty="0" smtClean="0">
                <a:latin typeface="+mj-lt"/>
              </a:rPr>
              <a:t>The </a:t>
            </a:r>
            <a:r>
              <a:rPr lang="en-US" sz="2500" dirty="0">
                <a:latin typeface="+mj-lt"/>
              </a:rPr>
              <a:t>Speck and the </a:t>
            </a:r>
            <a:r>
              <a:rPr lang="en-US" sz="2500" dirty="0" smtClean="0">
                <a:latin typeface="+mj-lt"/>
              </a:rPr>
              <a:t>Log - Matthew 7:1–5</a:t>
            </a:r>
            <a:r>
              <a:rPr lang="en-US" sz="2500" dirty="0">
                <a:latin typeface="+mj-lt"/>
              </a:rPr>
              <a:t>	</a:t>
            </a:r>
            <a:endParaRPr lang="en-US" sz="2500" dirty="0" smtClean="0">
              <a:latin typeface="+mj-lt"/>
            </a:endParaRPr>
          </a:p>
          <a:p>
            <a:pPr marL="457200" indent="-457200">
              <a:buFont typeface="+mj-lt"/>
              <a:buAutoNum type="arabicPeriod"/>
            </a:pPr>
            <a:r>
              <a:rPr lang="en-US" sz="2500" dirty="0" smtClean="0">
                <a:latin typeface="+mj-lt"/>
              </a:rPr>
              <a:t>The </a:t>
            </a:r>
            <a:r>
              <a:rPr lang="en-US" sz="2500" dirty="0">
                <a:latin typeface="+mj-lt"/>
              </a:rPr>
              <a:t>Wise and the Foolish </a:t>
            </a:r>
            <a:r>
              <a:rPr lang="en-US" sz="2500" dirty="0" smtClean="0">
                <a:latin typeface="+mj-lt"/>
              </a:rPr>
              <a:t>Builders - Matthew 7:24–27</a:t>
            </a:r>
          </a:p>
          <a:p>
            <a:pPr marL="457200" indent="-457200">
              <a:buFont typeface="+mj-lt"/>
              <a:buAutoNum type="arabicPeriod"/>
            </a:pPr>
            <a:r>
              <a:rPr lang="en-US" sz="2500" dirty="0" smtClean="0">
                <a:latin typeface="+mj-lt"/>
              </a:rPr>
              <a:t>New </a:t>
            </a:r>
            <a:r>
              <a:rPr lang="en-US" sz="2500" dirty="0">
                <a:latin typeface="+mj-lt"/>
              </a:rPr>
              <a:t>Cloth and New </a:t>
            </a:r>
            <a:r>
              <a:rPr lang="en-US" sz="2500" dirty="0" smtClean="0">
                <a:latin typeface="+mj-lt"/>
              </a:rPr>
              <a:t>Wineskins - Matthew 9:16–17</a:t>
            </a:r>
          </a:p>
          <a:p>
            <a:pPr marL="457200" indent="-457200">
              <a:buFont typeface="+mj-lt"/>
              <a:buAutoNum type="arabicPeriod"/>
            </a:pPr>
            <a:r>
              <a:rPr lang="en-US" sz="2500" dirty="0" smtClean="0">
                <a:latin typeface="+mj-lt"/>
              </a:rPr>
              <a:t>The </a:t>
            </a:r>
            <a:r>
              <a:rPr lang="en-US" sz="2500" dirty="0">
                <a:latin typeface="+mj-lt"/>
              </a:rPr>
              <a:t>Divided </a:t>
            </a:r>
            <a:r>
              <a:rPr lang="en-US" sz="2500" dirty="0" smtClean="0">
                <a:latin typeface="+mj-lt"/>
              </a:rPr>
              <a:t>Kingdom - Matthew 12:24–30</a:t>
            </a:r>
            <a:r>
              <a:rPr lang="en-US" sz="2500" dirty="0">
                <a:latin typeface="+mj-lt"/>
              </a:rPr>
              <a:t>	</a:t>
            </a:r>
            <a:endParaRPr lang="en-US" sz="2500" dirty="0" smtClean="0">
              <a:latin typeface="+mj-lt"/>
            </a:endParaRPr>
          </a:p>
          <a:p>
            <a:pPr marL="457200" indent="-457200">
              <a:buFont typeface="+mj-lt"/>
              <a:buAutoNum type="arabicPeriod"/>
            </a:pPr>
            <a:r>
              <a:rPr lang="en-US" sz="2500" dirty="0" smtClean="0">
                <a:latin typeface="+mj-lt"/>
              </a:rPr>
              <a:t>The </a:t>
            </a:r>
            <a:r>
              <a:rPr lang="en-US" sz="2500" dirty="0">
                <a:latin typeface="+mj-lt"/>
              </a:rPr>
              <a:t>Sower	</a:t>
            </a:r>
            <a:r>
              <a:rPr lang="en-US" sz="2500" dirty="0" smtClean="0">
                <a:latin typeface="+mj-lt"/>
              </a:rPr>
              <a:t> - Matthew 13:3–23</a:t>
            </a:r>
            <a:r>
              <a:rPr lang="en-US" sz="2500" dirty="0">
                <a:latin typeface="+mj-lt"/>
              </a:rPr>
              <a:t>	</a:t>
            </a:r>
            <a:endParaRPr lang="en-US" sz="2500" dirty="0" smtClean="0">
              <a:latin typeface="+mj-lt"/>
            </a:endParaRPr>
          </a:p>
          <a:p>
            <a:pPr marL="457200" indent="-457200">
              <a:buFont typeface="+mj-lt"/>
              <a:buAutoNum type="arabicPeriod"/>
            </a:pPr>
            <a:r>
              <a:rPr lang="en-US" sz="2500" dirty="0" smtClean="0">
                <a:latin typeface="+mj-lt"/>
              </a:rPr>
              <a:t>The Weeds - Matthew 13:24–30</a:t>
            </a:r>
            <a:r>
              <a:rPr lang="en-US" sz="2500" dirty="0">
                <a:latin typeface="+mj-lt"/>
              </a:rPr>
              <a:t>	</a:t>
            </a:r>
            <a:endParaRPr lang="en-US" sz="2500" dirty="0" smtClean="0">
              <a:latin typeface="+mj-lt"/>
            </a:endParaRPr>
          </a:p>
          <a:p>
            <a:pPr marL="457200" indent="-457200">
              <a:buFont typeface="+mj-lt"/>
              <a:buAutoNum type="arabicPeriod"/>
            </a:pPr>
            <a:r>
              <a:rPr lang="en-US" sz="2500" dirty="0" smtClean="0">
                <a:latin typeface="+mj-lt"/>
              </a:rPr>
              <a:t>The </a:t>
            </a:r>
            <a:r>
              <a:rPr lang="en-US" sz="2500" dirty="0">
                <a:latin typeface="+mj-lt"/>
              </a:rPr>
              <a:t>Mustard </a:t>
            </a:r>
            <a:r>
              <a:rPr lang="en-US" sz="2500" dirty="0" smtClean="0">
                <a:latin typeface="+mj-lt"/>
              </a:rPr>
              <a:t>Seed - Matthew 13:31–32</a:t>
            </a:r>
            <a:r>
              <a:rPr lang="en-US" sz="2500" dirty="0">
                <a:latin typeface="+mj-lt"/>
              </a:rPr>
              <a:t>	</a:t>
            </a:r>
            <a:endParaRPr lang="en-US" sz="2500" dirty="0" smtClean="0">
              <a:latin typeface="+mj-lt"/>
            </a:endParaRPr>
          </a:p>
          <a:p>
            <a:pPr marL="457200" indent="-457200">
              <a:buFont typeface="+mj-lt"/>
              <a:buAutoNum type="arabicPeriod"/>
            </a:pPr>
            <a:r>
              <a:rPr lang="en-US" sz="2500" dirty="0" smtClean="0">
                <a:latin typeface="+mj-lt"/>
              </a:rPr>
              <a:t>The Yeast - Matthew 13:33</a:t>
            </a:r>
            <a:r>
              <a:rPr lang="en-US" sz="2500" dirty="0">
                <a:latin typeface="+mj-lt"/>
              </a:rPr>
              <a:t>	</a:t>
            </a:r>
            <a:endParaRPr lang="en-US" sz="2500" dirty="0" smtClean="0">
              <a:latin typeface="+mj-lt"/>
            </a:endParaRPr>
          </a:p>
          <a:p>
            <a:pPr marL="457200" indent="-457200">
              <a:buFont typeface="+mj-lt"/>
              <a:buAutoNum type="arabicPeriod"/>
            </a:pPr>
            <a:r>
              <a:rPr lang="en-US" sz="2500" dirty="0" smtClean="0">
                <a:latin typeface="+mj-lt"/>
              </a:rPr>
              <a:t>The </a:t>
            </a:r>
            <a:r>
              <a:rPr lang="en-US" sz="2500" dirty="0">
                <a:latin typeface="+mj-lt"/>
              </a:rPr>
              <a:t>Hidden </a:t>
            </a:r>
            <a:r>
              <a:rPr lang="en-US" sz="2500" dirty="0" smtClean="0">
                <a:latin typeface="+mj-lt"/>
              </a:rPr>
              <a:t>Treasure - Matthew 13:44</a:t>
            </a:r>
            <a:r>
              <a:rPr lang="en-US" sz="2500" dirty="0">
                <a:latin typeface="+mj-lt"/>
              </a:rPr>
              <a:t>	</a:t>
            </a:r>
            <a:endParaRPr lang="en-US" sz="2500" dirty="0" smtClean="0">
              <a:latin typeface="+mj-lt"/>
            </a:endParaRPr>
          </a:p>
          <a:p>
            <a:pPr marL="457200" indent="-457200">
              <a:buFont typeface="+mj-lt"/>
              <a:buAutoNum type="arabicPeriod"/>
            </a:pPr>
            <a:r>
              <a:rPr lang="en-US" sz="2500" dirty="0" smtClean="0">
                <a:latin typeface="+mj-lt"/>
              </a:rPr>
              <a:t>The Pearl - Matthew 13:45–46</a:t>
            </a:r>
            <a:r>
              <a:rPr lang="en-US" sz="2500" dirty="0">
                <a:latin typeface="+mj-lt"/>
              </a:rPr>
              <a:t>	</a:t>
            </a:r>
            <a:endParaRPr lang="en-US" sz="2500" dirty="0" smtClean="0">
              <a:latin typeface="+mj-lt"/>
            </a:endParaRPr>
          </a:p>
        </p:txBody>
      </p:sp>
      <p:sp>
        <p:nvSpPr>
          <p:cNvPr id="4" name="Title 1"/>
          <p:cNvSpPr>
            <a:spLocks noGrp="1"/>
          </p:cNvSpPr>
          <p:nvPr>
            <p:ph type="title"/>
          </p:nvPr>
        </p:nvSpPr>
        <p:spPr>
          <a:xfrm>
            <a:off x="862263" y="417095"/>
            <a:ext cx="10515600" cy="802104"/>
          </a:xfrm>
        </p:spPr>
        <p:txBody>
          <a:bodyPr/>
          <a:lstStyle/>
          <a:p>
            <a:pPr algn="ctr"/>
            <a:r>
              <a:rPr lang="en-US" dirty="0" smtClean="0"/>
              <a:t>Parables in the book of Matthew.</a:t>
            </a:r>
            <a:endParaRPr lang="en-US" dirty="0"/>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58528" r="5940"/>
          <a:stretch/>
        </p:blipFill>
        <p:spPr>
          <a:xfrm>
            <a:off x="8133347" y="1395663"/>
            <a:ext cx="3244516" cy="5124309"/>
          </a:xfrm>
          <a:prstGeom prst="rect">
            <a:avLst/>
          </a:prstGeom>
        </p:spPr>
      </p:pic>
    </p:spTree>
    <p:extLst>
      <p:ext uri="{BB962C8B-B14F-4D97-AF65-F5344CB8AC3E}">
        <p14:creationId xmlns:p14="http://schemas.microsoft.com/office/powerpoint/2010/main" val="238326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504" y="914402"/>
            <a:ext cx="7459579" cy="5727031"/>
          </a:xfrm>
          <a:noFill/>
        </p:spPr>
        <p:txBody>
          <a:bodyPr>
            <a:noAutofit/>
          </a:bodyPr>
          <a:lstStyle/>
          <a:p>
            <a:pPr marL="0" indent="0">
              <a:buNone/>
            </a:pPr>
            <a:r>
              <a:rPr lang="en-US" sz="2500" dirty="0" smtClean="0">
                <a:latin typeface="+mj-lt"/>
              </a:rPr>
              <a:t>12. </a:t>
            </a:r>
            <a:r>
              <a:rPr lang="en-US" sz="2500" dirty="0">
                <a:latin typeface="+mj-lt"/>
              </a:rPr>
              <a:t>The Net - Matthew </a:t>
            </a:r>
            <a:r>
              <a:rPr lang="en-US" sz="2500" dirty="0" smtClean="0">
                <a:latin typeface="+mj-lt"/>
              </a:rPr>
              <a:t>13:47–50</a:t>
            </a:r>
          </a:p>
          <a:p>
            <a:pPr marL="0" indent="0">
              <a:buNone/>
            </a:pPr>
            <a:r>
              <a:rPr lang="en-US" sz="2500" dirty="0" smtClean="0">
                <a:latin typeface="+mj-lt"/>
              </a:rPr>
              <a:t>13. The Householder - Matthew 13:52</a:t>
            </a:r>
            <a:r>
              <a:rPr lang="en-US" sz="2500" dirty="0">
                <a:latin typeface="+mj-lt"/>
              </a:rPr>
              <a:t>	</a:t>
            </a:r>
            <a:endParaRPr lang="en-US" sz="2500" dirty="0" smtClean="0">
              <a:latin typeface="+mj-lt"/>
            </a:endParaRPr>
          </a:p>
          <a:p>
            <a:pPr marL="0" indent="0">
              <a:buNone/>
            </a:pPr>
            <a:r>
              <a:rPr lang="en-US" sz="2500" dirty="0" smtClean="0">
                <a:latin typeface="+mj-lt"/>
              </a:rPr>
              <a:t>14. The </a:t>
            </a:r>
            <a:r>
              <a:rPr lang="en-US" sz="2500" dirty="0">
                <a:latin typeface="+mj-lt"/>
              </a:rPr>
              <a:t>Lost </a:t>
            </a:r>
            <a:r>
              <a:rPr lang="en-US" sz="2500" dirty="0" smtClean="0">
                <a:latin typeface="+mj-lt"/>
              </a:rPr>
              <a:t>Sheep - Matthew 18:12–14</a:t>
            </a:r>
          </a:p>
          <a:p>
            <a:pPr marL="0" indent="0">
              <a:buNone/>
            </a:pPr>
            <a:r>
              <a:rPr lang="en-US" sz="2500" dirty="0" smtClean="0">
                <a:latin typeface="+mj-lt"/>
              </a:rPr>
              <a:t>15. The </a:t>
            </a:r>
            <a:r>
              <a:rPr lang="en-US" sz="2500" dirty="0">
                <a:latin typeface="+mj-lt"/>
              </a:rPr>
              <a:t>Unforgiving </a:t>
            </a:r>
            <a:r>
              <a:rPr lang="en-US" sz="2500" dirty="0" smtClean="0">
                <a:latin typeface="+mj-lt"/>
              </a:rPr>
              <a:t>Servant - Matthew 18:23–31</a:t>
            </a:r>
          </a:p>
          <a:p>
            <a:pPr marL="0" indent="0">
              <a:buNone/>
            </a:pPr>
            <a:r>
              <a:rPr lang="en-US" sz="2500" dirty="0" smtClean="0">
                <a:latin typeface="+mj-lt"/>
              </a:rPr>
              <a:t>16. The </a:t>
            </a:r>
            <a:r>
              <a:rPr lang="en-US" sz="2500" dirty="0">
                <a:latin typeface="+mj-lt"/>
              </a:rPr>
              <a:t>Workers In the </a:t>
            </a:r>
            <a:r>
              <a:rPr lang="en-US" sz="2500" dirty="0" smtClean="0">
                <a:latin typeface="+mj-lt"/>
              </a:rPr>
              <a:t>Vineyard - Matthew 20:1–16</a:t>
            </a:r>
          </a:p>
          <a:p>
            <a:pPr marL="0" indent="0">
              <a:buNone/>
            </a:pPr>
            <a:r>
              <a:rPr lang="en-US" sz="2500" dirty="0" smtClean="0">
                <a:latin typeface="+mj-lt"/>
              </a:rPr>
              <a:t>17. The </a:t>
            </a:r>
            <a:r>
              <a:rPr lang="en-US" sz="2500" dirty="0">
                <a:latin typeface="+mj-lt"/>
              </a:rPr>
              <a:t>Two </a:t>
            </a:r>
            <a:r>
              <a:rPr lang="en-US" sz="2500" dirty="0" smtClean="0">
                <a:latin typeface="+mj-lt"/>
              </a:rPr>
              <a:t>Sons - Matthew 21:28–32</a:t>
            </a:r>
          </a:p>
          <a:p>
            <a:pPr marL="0" indent="0">
              <a:buNone/>
            </a:pPr>
            <a:r>
              <a:rPr lang="en-US" sz="2500" dirty="0" smtClean="0">
                <a:latin typeface="+mj-lt"/>
              </a:rPr>
              <a:t>18. The Tenants - Matthew 21:33–44</a:t>
            </a:r>
          </a:p>
          <a:p>
            <a:pPr marL="0" indent="0">
              <a:buNone/>
            </a:pPr>
            <a:r>
              <a:rPr lang="en-US" sz="2500" dirty="0" smtClean="0">
                <a:latin typeface="+mj-lt"/>
              </a:rPr>
              <a:t>19. The </a:t>
            </a:r>
            <a:r>
              <a:rPr lang="en-US" sz="2500" dirty="0">
                <a:latin typeface="+mj-lt"/>
              </a:rPr>
              <a:t>Wedding </a:t>
            </a:r>
            <a:r>
              <a:rPr lang="en-US" sz="2500" dirty="0" smtClean="0">
                <a:latin typeface="+mj-lt"/>
              </a:rPr>
              <a:t>Banquet - Matthew 22:1–14</a:t>
            </a:r>
          </a:p>
          <a:p>
            <a:pPr marL="0" indent="0">
              <a:buNone/>
            </a:pPr>
            <a:r>
              <a:rPr lang="en-US" sz="2500" dirty="0" smtClean="0">
                <a:latin typeface="+mj-lt"/>
              </a:rPr>
              <a:t>20. The </a:t>
            </a:r>
            <a:r>
              <a:rPr lang="en-US" sz="2500" dirty="0">
                <a:latin typeface="+mj-lt"/>
              </a:rPr>
              <a:t>Fig </a:t>
            </a:r>
            <a:r>
              <a:rPr lang="en-US" sz="2500" dirty="0" smtClean="0">
                <a:latin typeface="+mj-lt"/>
              </a:rPr>
              <a:t>Tree - Matthew 24:32–35</a:t>
            </a:r>
          </a:p>
          <a:p>
            <a:pPr marL="0" indent="0">
              <a:buNone/>
            </a:pPr>
            <a:r>
              <a:rPr lang="en-US" sz="2500" dirty="0" smtClean="0">
                <a:latin typeface="+mj-lt"/>
              </a:rPr>
              <a:t>21. The </a:t>
            </a:r>
            <a:r>
              <a:rPr lang="en-US" sz="2500" dirty="0">
                <a:latin typeface="+mj-lt"/>
              </a:rPr>
              <a:t>Ten </a:t>
            </a:r>
            <a:r>
              <a:rPr lang="en-US" sz="2500" dirty="0" smtClean="0">
                <a:latin typeface="+mj-lt"/>
              </a:rPr>
              <a:t>Virgins - Matthew 25:1–13</a:t>
            </a:r>
          </a:p>
          <a:p>
            <a:pPr marL="0" indent="0">
              <a:buNone/>
            </a:pPr>
            <a:r>
              <a:rPr lang="en-US" sz="2500" dirty="0" smtClean="0">
                <a:latin typeface="+mj-lt"/>
              </a:rPr>
              <a:t>22. The Talents - Matthew 25:14–30</a:t>
            </a:r>
          </a:p>
          <a:p>
            <a:pPr marL="0" indent="0">
              <a:buNone/>
            </a:pPr>
            <a:r>
              <a:rPr lang="en-US" sz="2500" dirty="0" smtClean="0">
                <a:latin typeface="+mj-lt"/>
              </a:rPr>
              <a:t>23. The </a:t>
            </a:r>
            <a:r>
              <a:rPr lang="en-US" sz="2500" dirty="0">
                <a:latin typeface="+mj-lt"/>
              </a:rPr>
              <a:t>Sheep and </a:t>
            </a:r>
            <a:r>
              <a:rPr lang="en-US" sz="2500" dirty="0" smtClean="0">
                <a:latin typeface="+mj-lt"/>
              </a:rPr>
              <a:t>Goats - Matthew </a:t>
            </a:r>
            <a:r>
              <a:rPr lang="en-US" sz="2500" dirty="0">
                <a:latin typeface="+mj-lt"/>
              </a:rPr>
              <a:t>25:31–46</a:t>
            </a:r>
          </a:p>
        </p:txBody>
      </p:sp>
      <p:sp>
        <p:nvSpPr>
          <p:cNvPr id="4" name="Title 1"/>
          <p:cNvSpPr>
            <a:spLocks noGrp="1"/>
          </p:cNvSpPr>
          <p:nvPr>
            <p:ph type="title"/>
          </p:nvPr>
        </p:nvSpPr>
        <p:spPr>
          <a:xfrm>
            <a:off x="862263" y="188663"/>
            <a:ext cx="10515600" cy="725738"/>
          </a:xfrm>
        </p:spPr>
        <p:txBody>
          <a:bodyPr/>
          <a:lstStyle/>
          <a:p>
            <a:pPr algn="ctr"/>
            <a:r>
              <a:rPr lang="en-US" dirty="0" smtClean="0"/>
              <a:t>Parables in the book of Matthew.</a:t>
            </a:r>
            <a:endParaRPr lang="en-US" dirty="0"/>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58528" r="5940"/>
          <a:stretch/>
        </p:blipFill>
        <p:spPr>
          <a:xfrm>
            <a:off x="7892716" y="914401"/>
            <a:ext cx="3485147" cy="5504356"/>
          </a:xfrm>
          <a:prstGeom prst="rect">
            <a:avLst/>
          </a:prstGeom>
        </p:spPr>
      </p:pic>
    </p:spTree>
    <p:extLst>
      <p:ext uri="{BB962C8B-B14F-4D97-AF65-F5344CB8AC3E}">
        <p14:creationId xmlns:p14="http://schemas.microsoft.com/office/powerpoint/2010/main" val="152454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504" y="1084218"/>
            <a:ext cx="11806991" cy="5557216"/>
          </a:xfrm>
          <a:noFill/>
        </p:spPr>
        <p:txBody>
          <a:bodyPr>
            <a:noAutofit/>
          </a:bodyPr>
          <a:lstStyle/>
          <a:p>
            <a:pPr marL="0" indent="0">
              <a:buNone/>
            </a:pPr>
            <a:r>
              <a:rPr lang="en-US" sz="2600" dirty="0" smtClean="0">
                <a:latin typeface="+mj-lt"/>
              </a:rPr>
              <a:t>1. That </a:t>
            </a:r>
            <a:r>
              <a:rPr lang="en-US" sz="2600" dirty="0">
                <a:latin typeface="+mj-lt"/>
              </a:rPr>
              <a:t>same day Jesus went out of the house and sat beside the sea. </a:t>
            </a:r>
            <a:r>
              <a:rPr lang="en-US" sz="2600" dirty="0" smtClean="0">
                <a:latin typeface="+mj-lt"/>
              </a:rPr>
              <a:t>2. And </a:t>
            </a:r>
            <a:r>
              <a:rPr lang="en-US" sz="2600" dirty="0">
                <a:latin typeface="+mj-lt"/>
              </a:rPr>
              <a:t>great crowds gathered about him, so that he got into a boat and sat down. And the whole crowd stood on the beach. </a:t>
            </a:r>
            <a:r>
              <a:rPr lang="en-US" sz="2600" dirty="0" smtClean="0">
                <a:latin typeface="+mj-lt"/>
              </a:rPr>
              <a:t> 3. And </a:t>
            </a:r>
            <a:r>
              <a:rPr lang="en-US" sz="2600" dirty="0">
                <a:latin typeface="+mj-lt"/>
              </a:rPr>
              <a:t>he told them many things in parables, saying: “A sower went out to sow. </a:t>
            </a:r>
          </a:p>
          <a:p>
            <a:pPr marL="0" indent="0">
              <a:buNone/>
            </a:pPr>
            <a:r>
              <a:rPr lang="en-US" sz="2600" dirty="0" smtClean="0">
                <a:latin typeface="+mj-lt"/>
              </a:rPr>
              <a:t>4. And </a:t>
            </a:r>
            <a:r>
              <a:rPr lang="en-US" sz="2600" dirty="0">
                <a:latin typeface="+mj-lt"/>
              </a:rPr>
              <a:t>as he sowed, some seeds fell along the path, and the birds came and devoured them. </a:t>
            </a:r>
            <a:r>
              <a:rPr lang="en-US" sz="2600" b="1" dirty="0" smtClean="0">
                <a:latin typeface="+mj-lt"/>
              </a:rPr>
              <a:t>(The hardened heart)</a:t>
            </a:r>
            <a:endParaRPr lang="en-US" sz="2600" b="1" dirty="0">
              <a:latin typeface="+mj-lt"/>
            </a:endParaRPr>
          </a:p>
          <a:p>
            <a:pPr marL="0" indent="0">
              <a:buNone/>
            </a:pPr>
            <a:r>
              <a:rPr lang="en-US" sz="2600" dirty="0" smtClean="0">
                <a:latin typeface="+mj-lt"/>
              </a:rPr>
              <a:t>5. Other </a:t>
            </a:r>
            <a:r>
              <a:rPr lang="en-US" sz="2600" dirty="0">
                <a:latin typeface="+mj-lt"/>
              </a:rPr>
              <a:t>seeds fell on rocky ground, where they did not have much soil, and immediately they sprang up, since they had no depth of soil, </a:t>
            </a:r>
            <a:r>
              <a:rPr lang="en-US" sz="2600" dirty="0" smtClean="0">
                <a:latin typeface="+mj-lt"/>
              </a:rPr>
              <a:t>6. but </a:t>
            </a:r>
            <a:r>
              <a:rPr lang="en-US" sz="2600" dirty="0">
                <a:latin typeface="+mj-lt"/>
              </a:rPr>
              <a:t>when the sun rose they were scorched. And since they had no root, they withered away</a:t>
            </a:r>
            <a:r>
              <a:rPr lang="en-US" sz="2600" b="1" dirty="0">
                <a:latin typeface="+mj-lt"/>
              </a:rPr>
              <a:t>. </a:t>
            </a:r>
            <a:r>
              <a:rPr lang="en-US" sz="2600" b="1" dirty="0" smtClean="0">
                <a:latin typeface="+mj-lt"/>
              </a:rPr>
              <a:t>(The shallow heart) </a:t>
            </a:r>
            <a:endParaRPr lang="en-US" sz="2600" b="1" dirty="0" smtClean="0">
              <a:latin typeface="+mj-lt"/>
            </a:endParaRPr>
          </a:p>
          <a:p>
            <a:pPr marL="0" indent="0">
              <a:buNone/>
            </a:pPr>
            <a:r>
              <a:rPr lang="en-US" sz="2600" dirty="0" smtClean="0">
                <a:latin typeface="+mj-lt"/>
              </a:rPr>
              <a:t>7. Other </a:t>
            </a:r>
            <a:r>
              <a:rPr lang="en-US" sz="2600" dirty="0">
                <a:latin typeface="+mj-lt"/>
              </a:rPr>
              <a:t>seeds fell among thorns, and the thorns grew up and choked them. </a:t>
            </a:r>
            <a:r>
              <a:rPr lang="en-US" sz="2600" b="1" dirty="0" smtClean="0">
                <a:latin typeface="+mj-lt"/>
              </a:rPr>
              <a:t>(The crowded heart)</a:t>
            </a:r>
            <a:endParaRPr lang="en-US" sz="2600" b="1" dirty="0" smtClean="0">
              <a:latin typeface="+mj-lt"/>
            </a:endParaRPr>
          </a:p>
          <a:p>
            <a:pPr marL="0" indent="0">
              <a:buNone/>
            </a:pPr>
            <a:r>
              <a:rPr lang="en-US" sz="2600" dirty="0" smtClean="0">
                <a:latin typeface="+mj-lt"/>
              </a:rPr>
              <a:t>8. Other </a:t>
            </a:r>
            <a:r>
              <a:rPr lang="en-US" sz="2600" dirty="0">
                <a:latin typeface="+mj-lt"/>
              </a:rPr>
              <a:t>seeds fell on good soil and produced grain, some a hundredfold, some sixty, some thirty. </a:t>
            </a:r>
            <a:r>
              <a:rPr lang="en-US" sz="2600" dirty="0" smtClean="0">
                <a:latin typeface="+mj-lt"/>
              </a:rPr>
              <a:t>9. </a:t>
            </a:r>
            <a:r>
              <a:rPr lang="en-US" sz="2600" dirty="0">
                <a:latin typeface="+mj-lt"/>
              </a:rPr>
              <a:t>He who has ears</a:t>
            </a:r>
            <a:r>
              <a:rPr lang="en-US" sz="2600" dirty="0" smtClean="0">
                <a:latin typeface="+mj-lt"/>
              </a:rPr>
              <a:t>, </a:t>
            </a:r>
            <a:r>
              <a:rPr lang="en-US" sz="2600" dirty="0">
                <a:latin typeface="+mj-lt"/>
              </a:rPr>
              <a:t>let him hear</a:t>
            </a:r>
            <a:r>
              <a:rPr lang="en-US" sz="2600" dirty="0" smtClean="0">
                <a:latin typeface="+mj-lt"/>
              </a:rPr>
              <a:t>.” </a:t>
            </a:r>
            <a:r>
              <a:rPr lang="en-US" sz="2600" b="1" dirty="0" smtClean="0">
                <a:latin typeface="+mj-lt"/>
              </a:rPr>
              <a:t>(The fruitful heart)</a:t>
            </a:r>
            <a:endParaRPr lang="en-US" sz="2600" b="1" dirty="0">
              <a:latin typeface="+mj-lt"/>
            </a:endParaRPr>
          </a:p>
        </p:txBody>
      </p:sp>
      <p:sp>
        <p:nvSpPr>
          <p:cNvPr id="4" name="Title 1"/>
          <p:cNvSpPr>
            <a:spLocks noGrp="1"/>
          </p:cNvSpPr>
          <p:nvPr>
            <p:ph type="title"/>
          </p:nvPr>
        </p:nvSpPr>
        <p:spPr>
          <a:xfrm>
            <a:off x="192504" y="230373"/>
            <a:ext cx="11161295" cy="725738"/>
          </a:xfrm>
        </p:spPr>
        <p:txBody>
          <a:bodyPr/>
          <a:lstStyle/>
          <a:p>
            <a:r>
              <a:rPr lang="en-US" dirty="0" smtClean="0"/>
              <a:t>The parable of the sower: Matthew 13:1-9</a:t>
            </a:r>
            <a:endParaRPr lang="en-US" dirty="0"/>
          </a:p>
        </p:txBody>
      </p:sp>
    </p:spTree>
    <p:extLst>
      <p:ext uri="{BB962C8B-B14F-4D97-AF65-F5344CB8AC3E}">
        <p14:creationId xmlns:p14="http://schemas.microsoft.com/office/powerpoint/2010/main" val="387712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504" y="1267326"/>
            <a:ext cx="11806991" cy="5374107"/>
          </a:xfrm>
          <a:noFill/>
        </p:spPr>
        <p:txBody>
          <a:bodyPr>
            <a:noAutofit/>
          </a:bodyPr>
          <a:lstStyle/>
          <a:p>
            <a:pPr marL="0" indent="0">
              <a:buNone/>
            </a:pPr>
            <a:r>
              <a:rPr lang="en-US" sz="2600" dirty="0" smtClean="0">
                <a:latin typeface="+mj-lt"/>
              </a:rPr>
              <a:t>18. “</a:t>
            </a:r>
            <a:r>
              <a:rPr lang="en-US" sz="2600" dirty="0">
                <a:latin typeface="+mj-lt"/>
              </a:rPr>
              <a:t>Hear then the parable of the sower: </a:t>
            </a:r>
            <a:r>
              <a:rPr lang="en-US" sz="2600" dirty="0" smtClean="0">
                <a:latin typeface="+mj-lt"/>
              </a:rPr>
              <a:t>19. </a:t>
            </a:r>
            <a:r>
              <a:rPr lang="en-US" sz="2600" dirty="0">
                <a:latin typeface="+mj-lt"/>
              </a:rPr>
              <a:t>When anyone hears the word of the kingdom and does not understand it, the evil one comes and snatches away what has been sown in his heart. This is what was sown along the path. </a:t>
            </a:r>
            <a:r>
              <a:rPr lang="en-US" sz="2600" b="1" dirty="0" smtClean="0">
                <a:latin typeface="+mj-lt"/>
              </a:rPr>
              <a:t>(Acts 8:30)</a:t>
            </a:r>
          </a:p>
          <a:p>
            <a:pPr marL="0" indent="0">
              <a:buNone/>
            </a:pPr>
            <a:r>
              <a:rPr lang="en-US" sz="2600" dirty="0" smtClean="0">
                <a:latin typeface="+mj-lt"/>
              </a:rPr>
              <a:t>20. </a:t>
            </a:r>
            <a:r>
              <a:rPr lang="en-US" sz="2600" dirty="0">
                <a:latin typeface="+mj-lt"/>
              </a:rPr>
              <a:t>As for what was sown on rocky ground, this is the one who hears the word and immediately receives it with joy, </a:t>
            </a:r>
            <a:r>
              <a:rPr lang="en-US" sz="2600" dirty="0" smtClean="0">
                <a:latin typeface="+mj-lt"/>
              </a:rPr>
              <a:t>21. </a:t>
            </a:r>
            <a:r>
              <a:rPr lang="en-US" sz="2600" dirty="0">
                <a:latin typeface="+mj-lt"/>
              </a:rPr>
              <a:t>yet he has no root in himself, but endures for a while, and when tribulation or persecution arises on account of the word, immediately he falls away</a:t>
            </a:r>
            <a:r>
              <a:rPr lang="en-US" sz="2600" dirty="0" smtClean="0">
                <a:latin typeface="+mj-lt"/>
              </a:rPr>
              <a:t>.</a:t>
            </a:r>
            <a:r>
              <a:rPr lang="en-US" sz="2600" b="1" dirty="0" smtClean="0">
                <a:latin typeface="+mj-lt"/>
              </a:rPr>
              <a:t> (Colossians 2:7)</a:t>
            </a:r>
          </a:p>
          <a:p>
            <a:pPr marL="0" indent="0">
              <a:buNone/>
            </a:pPr>
            <a:r>
              <a:rPr lang="en-US" sz="2600" dirty="0" smtClean="0">
                <a:latin typeface="+mj-lt"/>
              </a:rPr>
              <a:t>22. </a:t>
            </a:r>
            <a:r>
              <a:rPr lang="en-US" sz="2600" dirty="0">
                <a:latin typeface="+mj-lt"/>
              </a:rPr>
              <a:t>As for what was sown among thorns, this is the one who hears the word, but the cares of the world and the deceitfulness of riches choke the word, and it proves unfruitful. </a:t>
            </a:r>
            <a:r>
              <a:rPr lang="en-US" sz="2600" b="1" dirty="0" smtClean="0">
                <a:latin typeface="+mj-lt"/>
              </a:rPr>
              <a:t>(Revelations 3:3)</a:t>
            </a:r>
          </a:p>
          <a:p>
            <a:pPr marL="0" indent="0">
              <a:buNone/>
            </a:pPr>
            <a:r>
              <a:rPr lang="en-US" sz="2600" dirty="0" smtClean="0">
                <a:latin typeface="+mj-lt"/>
              </a:rPr>
              <a:t>23. </a:t>
            </a:r>
            <a:r>
              <a:rPr lang="en-US" sz="2600" dirty="0">
                <a:latin typeface="+mj-lt"/>
              </a:rPr>
              <a:t>As for what was sown on good soil, this is the one who hears the word and understands it. He indeed bears fruit and yields, in one case a hundredfold, in another sixty, and in another thirty</a:t>
            </a:r>
            <a:r>
              <a:rPr lang="en-US" sz="2600" dirty="0" smtClean="0">
                <a:latin typeface="+mj-lt"/>
              </a:rPr>
              <a:t>.” </a:t>
            </a:r>
            <a:r>
              <a:rPr lang="en-US" sz="2600" b="1" dirty="0" smtClean="0">
                <a:latin typeface="+mj-lt"/>
              </a:rPr>
              <a:t>(Colossians 1:5-6)</a:t>
            </a:r>
            <a:endParaRPr lang="en-US" sz="2600" b="1" dirty="0">
              <a:latin typeface="+mj-lt"/>
            </a:endParaRPr>
          </a:p>
        </p:txBody>
      </p:sp>
      <p:sp>
        <p:nvSpPr>
          <p:cNvPr id="4" name="Title 1"/>
          <p:cNvSpPr>
            <a:spLocks noGrp="1"/>
          </p:cNvSpPr>
          <p:nvPr>
            <p:ph type="title"/>
          </p:nvPr>
        </p:nvSpPr>
        <p:spPr>
          <a:xfrm>
            <a:off x="192504" y="128337"/>
            <a:ext cx="11806991" cy="1010654"/>
          </a:xfrm>
        </p:spPr>
        <p:txBody>
          <a:bodyPr>
            <a:normAutofit fontScale="90000"/>
          </a:bodyPr>
          <a:lstStyle/>
          <a:p>
            <a:r>
              <a:rPr lang="en-US" dirty="0"/>
              <a:t>The Parable of the Sower Explained: </a:t>
            </a:r>
            <a:r>
              <a:rPr lang="en-US" dirty="0" smtClean="0"/>
              <a:t>Matthew 13:18-23</a:t>
            </a:r>
            <a:endParaRPr lang="en-US" dirty="0"/>
          </a:p>
        </p:txBody>
      </p:sp>
    </p:spTree>
    <p:extLst>
      <p:ext uri="{BB962C8B-B14F-4D97-AF65-F5344CB8AC3E}">
        <p14:creationId xmlns:p14="http://schemas.microsoft.com/office/powerpoint/2010/main" val="52645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504" y="1267327"/>
            <a:ext cx="11806991" cy="2999874"/>
          </a:xfrm>
          <a:noFill/>
        </p:spPr>
        <p:txBody>
          <a:bodyPr>
            <a:noAutofit/>
          </a:bodyPr>
          <a:lstStyle/>
          <a:p>
            <a:r>
              <a:rPr lang="en-US" sz="2700" dirty="0" smtClean="0">
                <a:latin typeface="+mj-lt"/>
              </a:rPr>
              <a:t>The Parables of Jesus are purposefully used to draw believers and listeners of our Lord Jesus Christ into a state of thinking, searching and introspection concerning the how we live our lives in the light of the expectations and values of the Kingdom of God. </a:t>
            </a:r>
          </a:p>
          <a:p>
            <a:r>
              <a:rPr lang="en-US" sz="2700" dirty="0" smtClean="0">
                <a:latin typeface="+mj-lt"/>
              </a:rPr>
              <a:t>We must be intentional about listening. </a:t>
            </a:r>
            <a:endParaRPr lang="en-US" sz="2700" dirty="0">
              <a:latin typeface="+mj-lt"/>
            </a:endParaRPr>
          </a:p>
          <a:p>
            <a:r>
              <a:rPr lang="en-US" sz="2700" dirty="0">
                <a:latin typeface="+mj-lt"/>
              </a:rPr>
              <a:t>W</a:t>
            </a:r>
            <a:r>
              <a:rPr lang="en-US" sz="2700" dirty="0" smtClean="0">
                <a:latin typeface="+mj-lt"/>
              </a:rPr>
              <a:t>e must give our hearts to the searching &amp; understanding of God’s word and living by it so as to yield fruits unto the glory of God.  </a:t>
            </a:r>
            <a:endParaRPr lang="en-US" sz="2700" dirty="0">
              <a:latin typeface="+mj-lt"/>
            </a:endParaRPr>
          </a:p>
        </p:txBody>
      </p:sp>
      <p:sp>
        <p:nvSpPr>
          <p:cNvPr id="4" name="Title 1"/>
          <p:cNvSpPr>
            <a:spLocks noGrp="1"/>
          </p:cNvSpPr>
          <p:nvPr>
            <p:ph type="title"/>
          </p:nvPr>
        </p:nvSpPr>
        <p:spPr>
          <a:xfrm>
            <a:off x="192504" y="128337"/>
            <a:ext cx="11806991" cy="1010654"/>
          </a:xfrm>
        </p:spPr>
        <p:txBody>
          <a:bodyPr>
            <a:normAutofit/>
          </a:bodyPr>
          <a:lstStyle/>
          <a:p>
            <a:pPr algn="ctr"/>
            <a:r>
              <a:rPr lang="en-US" dirty="0" smtClean="0"/>
              <a:t>Parables of Jesus!!</a:t>
            </a:r>
            <a:endParaRPr lang="en-US" dirty="0"/>
          </a:p>
        </p:txBody>
      </p:sp>
      <p:sp>
        <p:nvSpPr>
          <p:cNvPr id="5" name="Title 1"/>
          <p:cNvSpPr txBox="1">
            <a:spLocks/>
          </p:cNvSpPr>
          <p:nvPr/>
        </p:nvSpPr>
        <p:spPr>
          <a:xfrm>
            <a:off x="184484" y="5029200"/>
            <a:ext cx="11806991" cy="10106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Let us pray…</a:t>
            </a:r>
            <a:endParaRPr lang="en-US" dirty="0"/>
          </a:p>
        </p:txBody>
      </p:sp>
    </p:spTree>
    <p:extLst>
      <p:ext uri="{BB962C8B-B14F-4D97-AF65-F5344CB8AC3E}">
        <p14:creationId xmlns:p14="http://schemas.microsoft.com/office/powerpoint/2010/main" val="3989332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1222</Words>
  <Application>Microsoft Office PowerPoint</Application>
  <PresentationFormat>Widescreen</PresentationFormat>
  <Paragraphs>65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Parables of Jesus!!</vt:lpstr>
      <vt:lpstr>Sermon on the mount: Matthew 5–7… </vt:lpstr>
      <vt:lpstr>The Beatitudes: Matthew 5:2-12</vt:lpstr>
      <vt:lpstr>The Purpose of the Parables: Matthew 13:10-17</vt:lpstr>
      <vt:lpstr>Parables in the book of Matthew.</vt:lpstr>
      <vt:lpstr>Parables in the book of Matthew.</vt:lpstr>
      <vt:lpstr>The parable of the sower: Matthew 13:1-9</vt:lpstr>
      <vt:lpstr>The Parable of the Sower Explained: Matthew 13:18-23</vt:lpstr>
      <vt:lpstr>Parables of Jesus!!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our King &amp; Savior!!</dc:title>
  <dc:creator>A</dc:creator>
  <cp:lastModifiedBy>A</cp:lastModifiedBy>
  <cp:revision>44</cp:revision>
  <dcterms:created xsi:type="dcterms:W3CDTF">2024-02-29T06:10:07Z</dcterms:created>
  <dcterms:modified xsi:type="dcterms:W3CDTF">2024-03-12T17:41:41Z</dcterms:modified>
</cp:coreProperties>
</file>