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284" r:id="rId6"/>
    <p:sldId id="285" r:id="rId7"/>
    <p:sldId id="265" r:id="rId8"/>
    <p:sldId id="286" r:id="rId9"/>
    <p:sldId id="287" r:id="rId10"/>
    <p:sldId id="288" r:id="rId11"/>
    <p:sldId id="289" r:id="rId12"/>
    <p:sldId id="262" r:id="rId13"/>
    <p:sldId id="263" r:id="rId14"/>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7382C8-BD59-4445-8A93-88AAF5A8B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67382C8-BD59-4445-8A93-88AAF5A8B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67382C8-BD59-4445-8A93-88AAF5A8B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867382C8-BD59-4445-8A93-88AAF5A8B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867382C8-BD59-4445-8A93-88AAF5A8BD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867382C8-BD59-4445-8A93-88AAF5A8BD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867382C8-BD59-4445-8A93-88AAF5A8BD5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7382C8-BD59-4445-8A93-88AAF5A8BD5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382C8-BD59-4445-8A93-88AAF5A8BD5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67382C8-BD59-4445-8A93-88AAF5A8BD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867382C8-BD59-4445-8A93-88AAF5A8BD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22B63D-0FF4-439F-A0D8-6E41FEFF70D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82C8-BD59-4445-8A93-88AAF5A8BD5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2B63D-0FF4-439F-A0D8-6E41FEFF70D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812" y="234088"/>
            <a:ext cx="9144000" cy="1019946"/>
          </a:xfrm>
        </p:spPr>
        <p:txBody>
          <a:bodyPr>
            <a:normAutofit/>
          </a:bodyPr>
          <a:lstStyle/>
          <a:p>
            <a:r>
              <a:rPr lang="en-US" dirty="0" smtClean="0">
                <a:latin typeface="Times New Roman" panose="02020603050405020304" charset="0"/>
                <a:cs typeface="Times New Roman" panose="02020603050405020304" charset="0"/>
              </a:rPr>
              <a:t>The return of Christ</a:t>
            </a:r>
            <a:endParaRPr lang="en-US" dirty="0" smtClean="0">
              <a:latin typeface="Times New Roman" panose="02020603050405020304" charset="0"/>
              <a:cs typeface="Times New Roman" panose="02020603050405020304" charset="0"/>
            </a:endParaRPr>
          </a:p>
        </p:txBody>
      </p:sp>
      <p:sp>
        <p:nvSpPr>
          <p:cNvPr id="3" name="Subtitle 2"/>
          <p:cNvSpPr>
            <a:spLocks noGrp="1"/>
          </p:cNvSpPr>
          <p:nvPr>
            <p:ph type="subTitle" idx="1"/>
          </p:nvPr>
        </p:nvSpPr>
        <p:spPr>
          <a:xfrm>
            <a:off x="878205" y="5502910"/>
            <a:ext cx="10725785" cy="1056640"/>
          </a:xfrm>
        </p:spPr>
        <p:txBody>
          <a:bodyPr>
            <a:normAutofit/>
          </a:bodyPr>
          <a:lstStyle/>
          <a:p>
            <a:r>
              <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Behold, he is coming with the clouds, and every eye will see him...(Revelation 1:7)</a:t>
            </a:r>
            <a:endPar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6" name="图片 5"/>
          <p:cNvPicPr>
            <a:picLocks noChangeAspect="1"/>
          </p:cNvPicPr>
          <p:nvPr/>
        </p:nvPicPr>
        <p:blipFill>
          <a:blip r:embed="rId1"/>
          <a:stretch>
            <a:fillRect/>
          </a:stretch>
        </p:blipFill>
        <p:spPr>
          <a:xfrm>
            <a:off x="2032000" y="1168400"/>
            <a:ext cx="8128000" cy="4064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10" y="391160"/>
            <a:ext cx="11574145" cy="695325"/>
          </a:xfrm>
          <a:ln>
            <a:solidFill>
              <a:schemeClr val="bg1"/>
            </a:solidFill>
          </a:ln>
        </p:spPr>
        <p:style>
          <a:lnRef idx="3">
            <a:schemeClr val="accent1"/>
          </a:lnRef>
          <a:fillRef idx="0">
            <a:srgbClr val="FFFFFF"/>
          </a:fillRef>
          <a:effectRef idx="0">
            <a:srgbClr val="FFFFFF"/>
          </a:effectRef>
          <a:fontRef idx="minor">
            <a:schemeClr val="tx1"/>
          </a:fontRef>
        </p:style>
        <p:txBody>
          <a:bodyPr>
            <a:normAutofit fontScale="90000"/>
          </a:bodyPr>
          <a:lstStyle/>
          <a:p>
            <a:r>
              <a:rPr lang="en-US" b="1" dirty="0" smtClean="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What should we do…</a:t>
            </a:r>
            <a:endParaRPr lang="en-US" b="1" dirty="0" smtClean="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499110" y="1371600"/>
            <a:ext cx="11230610" cy="5347335"/>
          </a:xfrm>
          <a:solidFill>
            <a:schemeClr val="bg1"/>
          </a:solidFill>
          <a:ln>
            <a:solidFill>
              <a:schemeClr val="bg1"/>
            </a:solidFill>
          </a:ln>
        </p:spPr>
        <p:txBody>
          <a:bodyPr>
            <a:noAutofit/>
          </a:bodyPr>
          <a:lstStyle/>
          <a:p>
            <a:pPr marL="0" indent="0">
              <a:buNone/>
            </a:pPr>
            <a:r>
              <a:rPr lang="en-US" b="1"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 Peter 3: 11-13 </a:t>
            </a:r>
            <a:endParaRPr lang="en-US" b="1"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buNone/>
            </a:pPr>
            <a:r>
              <a:rPr lang="en-US"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Since all these things are thus to be dissolved, </a:t>
            </a:r>
            <a:r>
              <a:rPr lang="en-US" b="1" dirty="0" smtClean="0">
                <a:solidFill>
                  <a:srgbClr val="FF00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what sort of people ought you to be in lives of holiness and godliness</a:t>
            </a:r>
            <a:r>
              <a:rPr lang="en-US"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waiting for and hastening the coming of the day of God, because of which the heavens will be set on fire and dissolved, and the heavenly bodies will melt as they burn! But according to his promise we are waiting for new heavens and a new earth in which righteousness dwells.</a:t>
            </a:r>
            <a:endParaRPr lang="en-US"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buNone/>
            </a:pPr>
            <a:endParaRPr lang="en-US"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buNone/>
            </a:pPr>
            <a:r>
              <a:rPr lang="en-US" b="1"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Matthew 7: 13-14</a:t>
            </a:r>
            <a:endParaRPr lang="en-US" b="1"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buNone/>
            </a:pPr>
            <a:r>
              <a:rPr lang="en-US"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Enter by the narrow gate. For the gate is wide and the way is easy that leads to destruction, and those who enter by it are many. For the gate is narrow and the way is hard that leads to life, and those who find it are few.</a:t>
            </a:r>
            <a:endParaRPr lang="en-US"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265" y="5150485"/>
            <a:ext cx="10718165" cy="1125855"/>
          </a:xfrm>
        </p:spPr>
        <p:txBody>
          <a:bodyPr/>
          <a:lstStyle/>
          <a:p>
            <a:r>
              <a:rPr lang="en-US"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Let us pray…</a:t>
            </a:r>
            <a:endParaRPr lang="en-US"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4" name="Content Placeholder 2"/>
          <p:cNvSpPr txBox="1"/>
          <p:nvPr/>
        </p:nvSpPr>
        <p:spPr>
          <a:xfrm>
            <a:off x="779145" y="875030"/>
            <a:ext cx="10250170" cy="4008120"/>
          </a:xfrm>
          <a:prstGeom prst="rect">
            <a:avLst/>
          </a:prstGeom>
          <a:solidFill>
            <a:schemeClr val="accent5">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sz="320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There will be a day of judgement</a:t>
            </a:r>
            <a:endParaRPr lang="en-US" sz="320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sz="320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We do not know when that day will be</a:t>
            </a:r>
            <a:endParaRPr lang="en-US" sz="320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r>
              <a:rPr lang="en-US" sz="320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There is assurance to those who love God, those who have received Christ as their Lord and </a:t>
            </a:r>
            <a:r>
              <a:rPr lang="en-US" sz="320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savior</a:t>
            </a:r>
            <a:endParaRPr lang="en-US" sz="320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812" y="234088"/>
            <a:ext cx="9144000" cy="1019946"/>
          </a:xfrm>
        </p:spPr>
        <p:txBody>
          <a:bodyPr>
            <a:normAutofit/>
          </a:bodyPr>
          <a:lstStyle/>
          <a:p>
            <a:r>
              <a:rPr lang="en-US" dirty="0" smtClean="0">
                <a:latin typeface="Times New Roman" panose="02020603050405020304" charset="0"/>
                <a:cs typeface="Times New Roman" panose="02020603050405020304" charset="0"/>
              </a:rPr>
              <a:t>The return of Christ</a:t>
            </a:r>
            <a:endParaRPr lang="en-US" dirty="0" smtClean="0">
              <a:latin typeface="Times New Roman" panose="02020603050405020304" charset="0"/>
              <a:cs typeface="Times New Roman" panose="02020603050405020304" charset="0"/>
            </a:endParaRPr>
          </a:p>
        </p:txBody>
      </p:sp>
      <p:sp>
        <p:nvSpPr>
          <p:cNvPr id="3" name="Subtitle 2"/>
          <p:cNvSpPr>
            <a:spLocks noGrp="1"/>
          </p:cNvSpPr>
          <p:nvPr>
            <p:ph type="subTitle" idx="1"/>
          </p:nvPr>
        </p:nvSpPr>
        <p:spPr>
          <a:xfrm>
            <a:off x="667385" y="1581150"/>
            <a:ext cx="10936605" cy="4014470"/>
          </a:xfrm>
        </p:spPr>
        <p:txBody>
          <a:bodyPr>
            <a:normAutofit/>
          </a:bodyPr>
          <a:lstStyle/>
          <a:p>
            <a:pPr marL="457200" indent="-457200" algn="just">
              <a:buFont typeface="Arial" panose="020B0604020202020204" pitchFamily="34" charset="0"/>
              <a:buChar char="•"/>
            </a:pPr>
            <a:r>
              <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day</a:t>
            </a:r>
            <a:endPar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457200" indent="-457200" algn="just">
              <a:buFont typeface="Arial" panose="020B0604020202020204" pitchFamily="34" charset="0"/>
              <a:buChar char="•"/>
            </a:pPr>
            <a:r>
              <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day of judgement</a:t>
            </a:r>
            <a:endPar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457200" indent="-457200" algn="just">
              <a:buFont typeface="Arial" panose="020B0604020202020204" pitchFamily="34" charset="0"/>
              <a:buChar char="•"/>
            </a:pPr>
            <a:r>
              <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day of the Lord</a:t>
            </a:r>
            <a:endPar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457200" indent="-457200" algn="just">
              <a:buFont typeface="Arial" panose="020B0604020202020204" pitchFamily="34" charset="0"/>
              <a:buChar char="•"/>
            </a:pPr>
            <a:r>
              <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last days</a:t>
            </a:r>
            <a:endPar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457200" indent="-457200" algn="just">
              <a:buFont typeface="Arial" panose="020B0604020202020204" pitchFamily="34" charset="0"/>
              <a:buChar char="•"/>
            </a:pPr>
            <a:r>
              <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End of the age</a:t>
            </a:r>
            <a:endPar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457200" indent="-457200" algn="just">
              <a:buFont typeface="Arial" panose="020B0604020202020204" pitchFamily="34" charset="0"/>
              <a:buChar char="•"/>
            </a:pPr>
            <a:r>
              <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end times</a:t>
            </a:r>
            <a:endParaRPr lang="en-US" sz="30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45" y="73660"/>
            <a:ext cx="11602720" cy="666115"/>
          </a:xfrm>
          <a:noFill/>
          <a:ln>
            <a:solidFill>
              <a:schemeClr val="bg1"/>
            </a:solidFill>
          </a:ln>
        </p:spPr>
        <p:txBody>
          <a:bodyPr>
            <a:normAutofit fontScale="90000"/>
          </a:bodyPr>
          <a:lstStyle/>
          <a:p>
            <a:pPr algn="ctr"/>
            <a:r>
              <a:rPr lang="en-US" sz="378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The Day of Judgement central in Jesus’ message in Matthew…</a:t>
            </a:r>
            <a:endParaRPr lang="en-US" sz="3780"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graphicFrame>
        <p:nvGraphicFramePr>
          <p:cNvPr id="5" name="内容占位符 4"/>
          <p:cNvGraphicFramePr/>
          <p:nvPr>
            <p:ph idx="1"/>
            <p:custDataLst>
              <p:tags r:id="rId1"/>
            </p:custDataLst>
          </p:nvPr>
        </p:nvGraphicFramePr>
        <p:xfrm>
          <a:off x="233045" y="829310"/>
          <a:ext cx="11602720" cy="4909820"/>
        </p:xfrm>
        <a:graphic>
          <a:graphicData uri="http://schemas.openxmlformats.org/drawingml/2006/table">
            <a:tbl>
              <a:tblPr firstRow="1" bandRow="1">
                <a:tableStyleId>{5C22544A-7EE6-4342-B048-85BDC9FD1C3A}</a:tableStyleId>
              </a:tblPr>
              <a:tblGrid>
                <a:gridCol w="1583055"/>
                <a:gridCol w="2296795"/>
                <a:gridCol w="7722870"/>
              </a:tblGrid>
              <a:tr h="453390">
                <a:tc>
                  <a:txBody>
                    <a:bodyPr/>
                    <a:p>
                      <a:pPr>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Matthew</a:t>
                      </a:r>
                      <a:endPar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solidFill>
                      <a:schemeClr val="bg1">
                        <a:lumMod val="95000"/>
                      </a:schemeClr>
                    </a:solidFill>
                  </a:tcPr>
                </a:tc>
                <a:tc>
                  <a:txBody>
                    <a:bodyPr/>
                    <a:p>
                      <a:pPr>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Message</a:t>
                      </a:r>
                      <a:endPar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solidFill>
                      <a:schemeClr val="bg1">
                        <a:lumMod val="95000"/>
                      </a:schemeClr>
                    </a:solidFill>
                  </a:tcPr>
                </a:tc>
                <a:tc>
                  <a:txBody>
                    <a:bodyPr/>
                    <a:p>
                      <a:pPr>
                        <a:buNone/>
                      </a:pPr>
                      <a:r>
                        <a:rPr lang="en-US" sz="2300" b="1" dirty="0" smtClean="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Judgement</a:t>
                      </a:r>
                      <a:endParaRPr lang="en-US" sz="2300" b="1" dirty="0" smtClean="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txBody>
                  <a:tcPr>
                    <a:solidFill>
                      <a:schemeClr val="bg1">
                        <a:lumMod val="95000"/>
                      </a:schemeClr>
                    </a:solidFill>
                  </a:tcPr>
                </a:tc>
              </a:tr>
              <a:tr h="1097280">
                <a:tc>
                  <a:txBody>
                    <a:bodyPr/>
                    <a:p>
                      <a:pPr>
                        <a:buNone/>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10</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14-15</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a:txBody>
                    <a:bodyPr/>
                    <a:p>
                      <a:pPr>
                        <a:buNone/>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Jesus Sends Out the Twelve Apostles</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a:txBody>
                    <a:bodyPr/>
                    <a:p>
                      <a:pPr marL="342900" indent="-342900">
                        <a:buFont typeface="Arial" panose="020B0604020202020204" pitchFamily="34" charset="0"/>
                        <a:buChar char="•"/>
                      </a:pP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It </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will be more bearable on the day of judgment for the land of Sodom and Gomorrah than for th</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e</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 town</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s which have rejected the gospel.</a:t>
                      </a:r>
                      <a:endPar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r>
              <a:tr h="762000">
                <a:tc>
                  <a:txBody>
                    <a:bodyPr/>
                    <a:p>
                      <a:pPr>
                        <a:buNone/>
                      </a:pPr>
                      <a:r>
                        <a:rPr lang="en-US" sz="2300" b="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11:21-22</a:t>
                      </a:r>
                      <a:endParaRPr lang="en-US" altLang="en-US" sz="2300" b="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txBody>
                  <a:tcPr/>
                </a:tc>
                <a:tc rowSpan="2">
                  <a:txBody>
                    <a:bodyPr/>
                    <a:p>
                      <a:pPr>
                        <a:buNone/>
                      </a:pP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J</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udgment</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to</a:t>
                      </a:r>
                      <a:r>
                        <a:rPr lang="en-US" sz="2300" b="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the cities that have rejected the manifestation of power </a:t>
                      </a:r>
                      <a:endParaRPr lang="en-US" altLang="zh-CN" sz="2300" b="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txBody>
                  <a:tcPr/>
                </a:tc>
                <a:tc>
                  <a:txBody>
                    <a:bodyPr/>
                    <a:p>
                      <a:pPr marL="342900" indent="-342900">
                        <a:buFont typeface="Arial" panose="020B0604020202020204" pitchFamily="34" charset="0"/>
                        <a:buChar char="•"/>
                      </a:pP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I</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t will be more bearable on the day of judgment for Tyre and Sidon than for Chorazin, Bethsaida</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a:t>
                      </a:r>
                      <a:endPar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r>
              <a:tr h="1097280">
                <a:tc>
                  <a:txBody>
                    <a:bodyPr/>
                    <a:p>
                      <a:pPr>
                        <a:buNone/>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11:23-24</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vMerge="1">
                  <a:tcPr/>
                </a:tc>
                <a:tc>
                  <a:txBody>
                    <a:bodyPr/>
                    <a:p>
                      <a:pPr marL="342900" indent="-342900">
                        <a:buFont typeface="Arial" panose="020B0604020202020204" pitchFamily="34" charset="0"/>
                        <a:buChar char="•"/>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Capernaum</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will be brought down to Hades.</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 I</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t will be more tolerable on the day of judgment for the land of Sodom than for </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Capernaum, for </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Sodom would have believed Jesus’ </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mighty works.</a:t>
                      </a:r>
                      <a:endPar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r>
              <a:tr h="1499870">
                <a:tc>
                  <a:txBody>
                    <a:bodyPr/>
                    <a:p>
                      <a:pPr marL="342900" indent="-342900">
                        <a:buFont typeface="Arial" panose="020B0604020202020204" pitchFamily="34" charset="0"/>
                        <a:buChar char="•"/>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12:39-4</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2</a:t>
                      </a:r>
                      <a:endPar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marL="342900" indent="-342900">
                        <a:buFont typeface="Arial" panose="020B0604020202020204" pitchFamily="34" charset="0"/>
                        <a:buChar char="•"/>
                      </a:pP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16:1-4</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txBody>
                  <a:tcPr/>
                </a:tc>
                <a:tc>
                  <a:txBody>
                    <a:bodyPr/>
                    <a:p>
                      <a:pPr>
                        <a:buNone/>
                      </a:pP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The </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scribes and Pharisees</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 ask for a sign</a:t>
                      </a:r>
                      <a:endPar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a:txBody>
                    <a:bodyPr/>
                    <a:p>
                      <a:pPr marL="212725" indent="-212725" defTabSz="914400">
                        <a:buFont typeface="Arial" panose="020B0604020202020204" pitchFamily="34" charset="0"/>
                        <a:buChar char="•"/>
                        <a:tabLst>
                          <a:tab pos="89535" algn="l"/>
                        </a:tabLst>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The men of Nineveh will rise up at the judgment with this generation and condemn it</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212725" indent="-212725" defTabSz="914400">
                        <a:buFont typeface="Arial" panose="020B0604020202020204" pitchFamily="34" charset="0"/>
                        <a:buChar char="•"/>
                        <a:tabLst>
                          <a:tab pos="89535" algn="l"/>
                        </a:tabLst>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The queen of the South will rise up at the judgment with this generation and condemn it</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339090"/>
            <a:ext cx="11493500" cy="800100"/>
          </a:xfrm>
          <a:noFill/>
          <a:ln>
            <a:solidFill>
              <a:schemeClr val="bg1"/>
            </a:solidFill>
          </a:ln>
        </p:spPr>
        <p:txBody>
          <a:bodyPr>
            <a:normAutofit fontScale="90000"/>
          </a:bodyPr>
          <a:lstStyle/>
          <a:p>
            <a:pPr algn="ctr"/>
            <a:r>
              <a:rPr lang="en-US" sz="378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The Day of Judgement central in Jesus’ message in Matthew…</a:t>
            </a:r>
            <a:endParaRPr lang="en-US" sz="3780"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graphicFrame>
        <p:nvGraphicFramePr>
          <p:cNvPr id="5" name="内容占位符 4"/>
          <p:cNvGraphicFramePr/>
          <p:nvPr>
            <p:ph idx="1"/>
            <p:custDataLst>
              <p:tags r:id="rId1"/>
            </p:custDataLst>
          </p:nvPr>
        </p:nvGraphicFramePr>
        <p:xfrm>
          <a:off x="263525" y="1315720"/>
          <a:ext cx="11493500" cy="3883025"/>
        </p:xfrm>
        <a:graphic>
          <a:graphicData uri="http://schemas.openxmlformats.org/drawingml/2006/table">
            <a:tbl>
              <a:tblPr firstRow="1" bandRow="1">
                <a:tableStyleId>{5C22544A-7EE6-4342-B048-85BDC9FD1C3A}</a:tableStyleId>
              </a:tblPr>
              <a:tblGrid>
                <a:gridCol w="1360805"/>
                <a:gridCol w="2341245"/>
                <a:gridCol w="7791450"/>
              </a:tblGrid>
              <a:tr h="426720">
                <a:tc>
                  <a:txBody>
                    <a:bodyPr/>
                    <a:p>
                      <a:pPr>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Matthew</a:t>
                      </a:r>
                      <a:endPar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solidFill>
                      <a:schemeClr val="bg2"/>
                    </a:solidFill>
                  </a:tcPr>
                </a:tc>
                <a:tc>
                  <a:txBody>
                    <a:bodyPr/>
                    <a:p>
                      <a:pPr>
                        <a:buNone/>
                      </a:pPr>
                      <a:r>
                        <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Message</a:t>
                      </a:r>
                      <a:endParaRPr lang="en-US" altLang="zh-CN" sz="23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solidFill>
                      <a:schemeClr val="bg2"/>
                    </a:solidFill>
                  </a:tcPr>
                </a:tc>
                <a:tc>
                  <a:txBody>
                    <a:bodyPr/>
                    <a:p>
                      <a:pPr>
                        <a:buNone/>
                      </a:pPr>
                      <a:r>
                        <a:rPr lang="en-US" sz="2300" b="1" dirty="0" smtClean="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Judgement pronounced</a:t>
                      </a:r>
                      <a:endParaRPr lang="en-US" sz="2300" b="1" dirty="0" smtClean="0">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txBody>
                  <a:tcPr>
                    <a:solidFill>
                      <a:schemeClr val="bg2"/>
                    </a:solidFill>
                  </a:tcPr>
                </a:tc>
              </a:tr>
              <a:tr h="762000">
                <a:tc>
                  <a:txBody>
                    <a:bodyPr/>
                    <a:p>
                      <a:pPr>
                        <a:buNone/>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13:30</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a:txBody>
                    <a:bodyPr/>
                    <a:p>
                      <a:pPr>
                        <a:buNone/>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The Parable of the Weeds</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a:txBody>
                    <a:bodyPr/>
                    <a:p>
                      <a:pPr marL="342900" indent="-342900">
                        <a:buFont typeface="Arial" panose="020B0604020202020204" pitchFamily="34" charset="0"/>
                        <a:buChar char="•"/>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Gather the weeds first and bind them in bundles to be burned, but gather the wheat into my barn.</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r>
              <a:tr h="1432560">
                <a:tc>
                  <a:txBody>
                    <a:bodyPr/>
                    <a:p>
                      <a:pPr>
                        <a:buNone/>
                      </a:pP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18</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8-9</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a:txBody>
                    <a:bodyPr/>
                    <a:p>
                      <a:pPr>
                        <a:buNone/>
                      </a:pP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Sin and the Eternal Fire</a:t>
                      </a:r>
                      <a:endPar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a:txBody>
                    <a:bodyPr/>
                    <a:p>
                      <a:pPr marL="342900" indent="-342900">
                        <a:buFont typeface="Arial" panose="020B0604020202020204" pitchFamily="34" charset="0"/>
                        <a:buChar char="•"/>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It is better for you to enter life crippled or lame than with two hands or two feet to be thrown into the eternal fire.</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marL="342900" indent="-342900">
                        <a:buFont typeface="Arial" panose="020B0604020202020204" pitchFamily="34" charset="0"/>
                        <a:buChar char="•"/>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It is better for you to enter life with one eye than with two eyes to be thrown into the hell</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 </a:t>
                      </a: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of fire.</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r>
              <a:tr h="1261745">
                <a:tc>
                  <a:txBody>
                    <a:bodyPr/>
                    <a:p>
                      <a:pPr>
                        <a:buNone/>
                      </a:pP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23</a:t>
                      </a:r>
                      <a:endPar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a:txBody>
                    <a:bodyPr/>
                    <a:p>
                      <a:pPr>
                        <a:buNone/>
                      </a:pP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Hypocrites and those who distort the word of God</a:t>
                      </a:r>
                      <a:endPar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c>
                  <a:txBody>
                    <a:bodyPr/>
                    <a:p>
                      <a:pPr marL="342900" indent="-342900">
                        <a:buFont typeface="Arial" panose="020B0604020202020204" pitchFamily="34" charset="0"/>
                        <a:buChar char="•"/>
                      </a:pPr>
                      <a:r>
                        <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rPr>
                        <a:t>You serpents, you brood of vipers, how are you to escape being sentenced to hell?</a:t>
                      </a:r>
                      <a:r>
                        <a:rPr lang="en-US" altLang="zh-CN" sz="2300" b="0">
                          <a:effectLst>
                            <a:outerShdw blurRad="38100" dist="38100" dir="2700000" algn="tl">
                              <a:srgbClr val="000000">
                                <a:alpha val="43137"/>
                              </a:srgbClr>
                            </a:outerShdw>
                          </a:effectLst>
                          <a:latin typeface="Times New Roman" panose="02020603050405020304" charset="0"/>
                          <a:cs typeface="Times New Roman" panose="02020603050405020304" charset="0"/>
                        </a:rPr>
                        <a:t> (Mat. 23:33) </a:t>
                      </a:r>
                      <a:endParaRPr lang="zh-CN" altLang="en-US" sz="2300" b="0">
                        <a:effectLst>
                          <a:outerShdw blurRad="38100" dist="38100" dir="2700000" algn="tl">
                            <a:srgbClr val="000000">
                              <a:alpha val="43137"/>
                            </a:srgbClr>
                          </a:outerShdw>
                        </a:effectLst>
                        <a:latin typeface="Times New Roman" panose="02020603050405020304" charset="0"/>
                        <a:cs typeface="Times New Roman" panose="02020603050405020304" charset="0"/>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45" y="384810"/>
            <a:ext cx="11234420" cy="1091565"/>
          </a:xfrm>
        </p:spPr>
        <p:txBody>
          <a:bodyPr>
            <a:normAutofit/>
          </a:bodyPr>
          <a:lstStyle/>
          <a:p>
            <a:r>
              <a:rPr lang="en-US" sz="3780" b="1"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The Day of Judgement </a:t>
            </a:r>
            <a:endParaRPr lang="en-US" sz="3780" b="1"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401320" y="1580515"/>
            <a:ext cx="10803255" cy="4506595"/>
          </a:xfrm>
        </p:spPr>
        <p:txBody>
          <a:bodyPr>
            <a:normAutofit/>
          </a:bodyPr>
          <a:lstStyle/>
          <a:p>
            <a:pPr marL="514350" indent="-514350">
              <a:buAutoNum type="arabicPeriod"/>
            </a:pPr>
            <a:r>
              <a:rPr lang="en-US" sz="3000" b="1" dirty="0" smtClean="0">
                <a:solidFill>
                  <a:srgbClr val="FF0000"/>
                </a:solidFill>
                <a:latin typeface="Times New Roman" panose="02020603050405020304" charset="0"/>
                <a:cs typeface="Times New Roman" panose="02020603050405020304" charset="0"/>
              </a:rPr>
              <a:t>Those who have been given the chance to receive the gift of life but rejected it</a:t>
            </a:r>
            <a:endParaRPr lang="en-US" sz="3000" b="1" dirty="0" smtClean="0">
              <a:solidFill>
                <a:srgbClr val="FF0000"/>
              </a:solidFill>
              <a:latin typeface="Times New Roman" panose="02020603050405020304" charset="0"/>
              <a:cs typeface="Times New Roman" panose="02020603050405020304" charset="0"/>
            </a:endParaRPr>
          </a:p>
          <a:p>
            <a:pPr marL="0" indent="0">
              <a:buNone/>
            </a:pPr>
            <a:endParaRPr lang="en-US" sz="3000" b="1" dirty="0" smtClean="0">
              <a:solidFill>
                <a:srgbClr val="FF0000"/>
              </a:solidFill>
              <a:latin typeface="Times New Roman" panose="02020603050405020304" charset="0"/>
              <a:cs typeface="Times New Roman" panose="02020603050405020304" charset="0"/>
            </a:endParaRPr>
          </a:p>
          <a:p>
            <a:pPr marL="685800" lvl="1" indent="-228600">
              <a:buFont typeface="Arial" panose="020B0604020202020204" pitchFamily="34" charset="0"/>
              <a:buChar char="•"/>
            </a:pPr>
            <a:r>
              <a:rPr lang="en-US" sz="3000" dirty="0" smtClean="0">
                <a:solidFill>
                  <a:schemeClr val="tx1"/>
                </a:solidFill>
                <a:latin typeface="Times New Roman" panose="02020603050405020304" charset="0"/>
                <a:cs typeface="Times New Roman" panose="02020603050405020304" charset="0"/>
              </a:rPr>
              <a:t>And if anyone will not receive you or listen to your words, shake off the dust from your feet when you leave that house or town. Truly, I say to you, it will be more bearable on the day of judgment for the land of Sodom and Gomorrah than for that town.</a:t>
            </a:r>
            <a:r>
              <a:rPr lang="en-US" sz="3000" dirty="0" smtClean="0">
                <a:latin typeface="Times New Roman" panose="02020603050405020304" charset="0"/>
                <a:cs typeface="Times New Roman" panose="02020603050405020304" charset="0"/>
              </a:rPr>
              <a:t> </a:t>
            </a:r>
            <a:r>
              <a:rPr lang="en-US" sz="3000" b="1" dirty="0" smtClean="0">
                <a:latin typeface="Times New Roman" panose="02020603050405020304" charset="0"/>
                <a:cs typeface="Times New Roman" panose="02020603050405020304" charset="0"/>
              </a:rPr>
              <a:t>(Matthew 10: 14-15)</a:t>
            </a:r>
            <a:endParaRPr lang="en-US" sz="3000" b="1" dirty="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4810"/>
            <a:ext cx="11302365" cy="892810"/>
          </a:xfrm>
        </p:spPr>
        <p:txBody>
          <a:bodyPr>
            <a:normAutofit/>
          </a:bodyPr>
          <a:lstStyle/>
          <a:p>
            <a:r>
              <a:rPr lang="en-US" sz="3780" b="1"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The Day of Judgement </a:t>
            </a:r>
            <a:endParaRPr lang="en-US" sz="3780" b="1"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401320" y="1580515"/>
            <a:ext cx="11435080" cy="4506595"/>
          </a:xfrm>
        </p:spPr>
        <p:txBody>
          <a:bodyPr>
            <a:normAutofit/>
          </a:bodyPr>
          <a:lstStyle/>
          <a:p>
            <a:pPr marL="514350" indent="-514350">
              <a:buFont typeface="+mj-lt"/>
              <a:buAutoNum type="arabicPeriod" startAt="2"/>
            </a:pPr>
            <a:r>
              <a:rPr lang="en-US" sz="3000" b="1" dirty="0" smtClean="0">
                <a:solidFill>
                  <a:srgbClr val="FF0000"/>
                </a:solidFill>
                <a:latin typeface="Times New Roman" panose="02020603050405020304" charset="0"/>
                <a:cs typeface="Times New Roman" panose="02020603050405020304" charset="0"/>
              </a:rPr>
              <a:t>Those who do not know God</a:t>
            </a:r>
            <a:endParaRPr lang="en-US" sz="3000" b="1" dirty="0" smtClean="0">
              <a:solidFill>
                <a:srgbClr val="FF0000"/>
              </a:solidFill>
              <a:latin typeface="Times New Roman" panose="02020603050405020304" charset="0"/>
              <a:cs typeface="Times New Roman" panose="02020603050405020304" charset="0"/>
            </a:endParaRPr>
          </a:p>
          <a:p>
            <a:pPr marL="514350" indent="-514350">
              <a:buFont typeface="+mj-lt"/>
              <a:buAutoNum type="arabicPeriod" startAt="2"/>
            </a:pPr>
            <a:endParaRPr lang="en-US" sz="3000" dirty="0" smtClean="0">
              <a:latin typeface="Times New Roman" panose="02020603050405020304" charset="0"/>
              <a:cs typeface="Times New Roman" panose="02020603050405020304" charset="0"/>
            </a:endParaRPr>
          </a:p>
          <a:p>
            <a:pPr marL="685800" lvl="1" indent="-228600">
              <a:buFont typeface="Arial" panose="020B0604020202020204" pitchFamily="34" charset="0"/>
              <a:buChar char="•"/>
            </a:pPr>
            <a:r>
              <a:rPr lang="en-US" sz="3000" dirty="0" smtClean="0">
                <a:latin typeface="Times New Roman" panose="02020603050405020304" charset="0"/>
                <a:cs typeface="Times New Roman" panose="02020603050405020304" charset="0"/>
              </a:rPr>
              <a:t>...in flaming fire, inflicting vengeance on those who do not know God and on those who do not obey the gospel of our Lord Jesus. They will suffer the punishment of eternal destruction,</a:t>
            </a:r>
            <a:r>
              <a:rPr lang="en-US" sz="3000" u="sng" dirty="0" smtClean="0">
                <a:solidFill>
                  <a:srgbClr val="FF0000"/>
                </a:solidFill>
                <a:latin typeface="Times New Roman" panose="02020603050405020304" charset="0"/>
                <a:cs typeface="Times New Roman" panose="02020603050405020304" charset="0"/>
              </a:rPr>
              <a:t> away from the presence of the Lord and from the glory of his might</a:t>
            </a:r>
            <a:r>
              <a:rPr lang="en-US" sz="3000" dirty="0" smtClean="0">
                <a:latin typeface="Times New Roman" panose="02020603050405020304" charset="0"/>
                <a:cs typeface="Times New Roman" panose="02020603050405020304" charset="0"/>
              </a:rPr>
              <a:t>. </a:t>
            </a:r>
            <a:r>
              <a:rPr lang="en-US" sz="3000" b="1" dirty="0" smtClean="0">
                <a:latin typeface="Times New Roman" panose="02020603050405020304" charset="0"/>
                <a:cs typeface="Times New Roman" panose="02020603050405020304" charset="0"/>
                <a:sym typeface="+mn-ea"/>
              </a:rPr>
              <a:t>(2 Thessalonians 1: 8-9)</a:t>
            </a:r>
            <a:endParaRPr lang="en-US" sz="3000" b="1" dirty="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45" y="384810"/>
            <a:ext cx="11234420" cy="1091565"/>
          </a:xfrm>
        </p:spPr>
        <p:txBody>
          <a:bodyPr>
            <a:normAutofit/>
          </a:bodyPr>
          <a:lstStyle/>
          <a:p>
            <a:r>
              <a:rPr lang="en-US" sz="378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The Day of Judgement </a:t>
            </a:r>
            <a:endParaRPr lang="en-US" sz="3780"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401320" y="1580515"/>
            <a:ext cx="11435080" cy="4506595"/>
          </a:xfrm>
        </p:spPr>
        <p:txBody>
          <a:bodyPr>
            <a:normAutofit/>
          </a:bodyPr>
          <a:lstStyle/>
          <a:p>
            <a:pPr marL="514350" indent="-514350">
              <a:buFont typeface="+mj-lt"/>
              <a:buAutoNum type="arabicPeriod" startAt="3"/>
            </a:pPr>
            <a:r>
              <a:rPr lang="en-US" sz="3000" b="1" dirty="0" smtClean="0">
                <a:solidFill>
                  <a:srgbClr val="FF0000"/>
                </a:solidFill>
                <a:latin typeface="Times New Roman" panose="02020603050405020304" charset="0"/>
                <a:cs typeface="Times New Roman" panose="02020603050405020304" charset="0"/>
              </a:rPr>
              <a:t>Those that knowing God, refuse to submit to His </a:t>
            </a:r>
            <a:r>
              <a:rPr lang="en-US" sz="3000" b="1" dirty="0" smtClean="0">
                <a:solidFill>
                  <a:srgbClr val="FF0000"/>
                </a:solidFill>
                <a:latin typeface="Times New Roman" panose="02020603050405020304" charset="0"/>
                <a:cs typeface="Times New Roman" panose="02020603050405020304" charset="0"/>
              </a:rPr>
              <a:t>word</a:t>
            </a:r>
            <a:endParaRPr lang="en-US" sz="3000" b="1" dirty="0" smtClean="0">
              <a:solidFill>
                <a:srgbClr val="FF0000"/>
              </a:solidFill>
              <a:latin typeface="Times New Roman" panose="02020603050405020304" charset="0"/>
              <a:cs typeface="Times New Roman" panose="02020603050405020304" charset="0"/>
            </a:endParaRPr>
          </a:p>
          <a:p>
            <a:pPr marL="514350" indent="-514350">
              <a:buFont typeface="+mj-lt"/>
              <a:buAutoNum type="arabicPeriod" startAt="3"/>
            </a:pPr>
            <a:endParaRPr lang="en-US" sz="3000" dirty="0" smtClean="0">
              <a:latin typeface="Times New Roman" panose="02020603050405020304" charset="0"/>
              <a:cs typeface="Times New Roman" panose="02020603050405020304" charset="0"/>
            </a:endParaRPr>
          </a:p>
          <a:p>
            <a:pPr marL="685800" lvl="1" indent="-228600">
              <a:buFont typeface="Arial" panose="020B0604020202020204" pitchFamily="34" charset="0"/>
              <a:buChar char="•"/>
            </a:pPr>
            <a:r>
              <a:rPr lang="en-US" sz="3000" dirty="0">
                <a:latin typeface="Times New Roman" panose="02020603050405020304" charset="0"/>
                <a:cs typeface="Times New Roman" panose="02020603050405020304" charset="0"/>
              </a:rPr>
              <a:t>“Not everyone who says to me, ‘Lord, Lord,’ will enter the kingdom of heaven, but the one who does the will of my Father who is in heaven. On that day many will say to me, ‘Lord, Lord, did we not prophesy in your name, and cast out demons in your name, and do many mighty works in your name?’ And then will I declare to them, ‘I never knew you; depart from me, you workers of lawlessness.’ </a:t>
            </a:r>
            <a:r>
              <a:rPr lang="en-US" sz="3000" b="1" dirty="0">
                <a:latin typeface="Times New Roman" panose="02020603050405020304" charset="0"/>
                <a:cs typeface="Times New Roman" panose="02020603050405020304" charset="0"/>
              </a:rPr>
              <a:t>(Matthew 7: 21-23)</a:t>
            </a:r>
            <a:endParaRPr lang="en-US" sz="3000" b="1" dirty="0">
              <a:latin typeface="Times New Roman" panose="02020603050405020304" charset="0"/>
              <a:cs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45" y="384810"/>
            <a:ext cx="11234420" cy="1091565"/>
          </a:xfrm>
        </p:spPr>
        <p:txBody>
          <a:bodyPr>
            <a:normAutofit/>
          </a:bodyPr>
          <a:lstStyle/>
          <a:p>
            <a:r>
              <a:rPr lang="en-US" sz="3780" b="1"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The Day of Judgement </a:t>
            </a:r>
            <a:endParaRPr lang="en-US" sz="3780" b="1"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600710" y="1580515"/>
            <a:ext cx="10859770" cy="4506595"/>
          </a:xfrm>
        </p:spPr>
        <p:txBody>
          <a:bodyPr>
            <a:noAutofit/>
          </a:bodyPr>
          <a:lstStyle/>
          <a:p>
            <a:pPr marL="514350" indent="-514350">
              <a:buFont typeface="+mj-lt"/>
              <a:buAutoNum type="arabicPeriod" startAt="4"/>
            </a:pPr>
            <a:r>
              <a:rPr lang="en-US" sz="2800" b="1" dirty="0" smtClean="0">
                <a:solidFill>
                  <a:srgbClr val="FF0000"/>
                </a:solidFill>
                <a:latin typeface="Times New Roman" panose="02020603050405020304" charset="0"/>
                <a:cs typeface="Times New Roman" panose="02020603050405020304" charset="0"/>
              </a:rPr>
              <a:t>Those who delight in sin</a:t>
            </a:r>
            <a:endParaRPr lang="en-US" sz="2800" b="1" dirty="0" smtClean="0">
              <a:solidFill>
                <a:srgbClr val="FF0000"/>
              </a:solidFill>
              <a:latin typeface="Times New Roman" panose="02020603050405020304" charset="0"/>
              <a:cs typeface="Times New Roman" panose="02020603050405020304" charset="0"/>
            </a:endParaRPr>
          </a:p>
          <a:p>
            <a:pPr marL="514350" indent="-514350">
              <a:buFont typeface="+mj-lt"/>
              <a:buAutoNum type="arabicPeriod" startAt="4"/>
            </a:pPr>
            <a:endParaRPr lang="en-US" sz="2800" dirty="0" smtClean="0">
              <a:latin typeface="Times New Roman" panose="02020603050405020304" charset="0"/>
              <a:cs typeface="Times New Roman" panose="02020603050405020304" charset="0"/>
            </a:endParaRPr>
          </a:p>
          <a:p>
            <a:pPr marL="685800" lvl="1" indent="-228600">
              <a:buFont typeface="Arial" panose="020B0604020202020204" pitchFamily="34" charset="0"/>
              <a:buChar char="•"/>
            </a:pPr>
            <a:r>
              <a:rPr lang="en-US" sz="2800" dirty="0">
                <a:latin typeface="Times New Roman" panose="02020603050405020304" charset="0"/>
                <a:cs typeface="Times New Roman" panose="02020603050405020304" charset="0"/>
              </a:rPr>
              <a:t>For if we go on sinning deliberately after receiving the knowledge of the truth, there no longer remains a sacrifice for sins, but a fearful expectation of judgment, and a fury of fire that will consume the adversaries. Anyone who has set aside the law of Moses dies without mercy on the evidence of two or three witnesses. How much worse punishment, do you think, will be deserved by the one who has trampled underfoot the Son of God, and has profaned the blood of the covenant by which he was sanctified, and has outraged the Spirit of grace? </a:t>
            </a:r>
            <a:r>
              <a:rPr lang="en-US" sz="2800" b="1" dirty="0">
                <a:latin typeface="Times New Roman" panose="02020603050405020304" charset="0"/>
                <a:cs typeface="Times New Roman" panose="02020603050405020304" charset="0"/>
              </a:rPr>
              <a:t>(Hebrews 10: 26-29)</a:t>
            </a:r>
            <a:endParaRPr lang="en-US" sz="2800" b="1" dirty="0">
              <a:latin typeface="Times New Roman" panose="02020603050405020304" charset="0"/>
              <a:cs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345" y="384810"/>
            <a:ext cx="11234420" cy="1091565"/>
          </a:xfrm>
        </p:spPr>
        <p:txBody>
          <a:bodyPr>
            <a:normAutofit/>
          </a:bodyPr>
          <a:lstStyle/>
          <a:p>
            <a:r>
              <a:rPr lang="en-US" sz="3780" b="1" dirty="0" smtClean="0">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What will be the signs?</a:t>
            </a:r>
            <a:r>
              <a:rPr lang="en-US" sz="3780" dirty="0" smtClean="0">
                <a:effectLst>
                  <a:outerShdw blurRad="38100" dist="38100" dir="2700000" algn="tl">
                    <a:srgbClr val="000000">
                      <a:alpha val="43137"/>
                    </a:srgbClr>
                  </a:outerShdw>
                </a:effectLst>
                <a:latin typeface="Times New Roman" panose="02020603050405020304" charset="0"/>
                <a:cs typeface="Times New Roman" panose="02020603050405020304" charset="0"/>
              </a:rPr>
              <a:t> </a:t>
            </a:r>
            <a:endParaRPr lang="en-US" sz="3780" dirty="0">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401320" y="1580515"/>
            <a:ext cx="11435080" cy="4506595"/>
          </a:xfrm>
        </p:spPr>
        <p:txBody>
          <a:bodyPr>
            <a:normAutofit lnSpcReduction="10000"/>
          </a:bodyPr>
          <a:lstStyle/>
          <a:p>
            <a:pPr marL="514350" indent="-514350">
              <a:buFont typeface="+mj-lt"/>
              <a:buAutoNum type="arabicPeriod"/>
            </a:pPr>
            <a:r>
              <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And you will hear of wars and rumors of wars. (Matthew 24:6)</a:t>
            </a:r>
            <a:endPar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514350" indent="-514350">
              <a:buFont typeface="+mj-lt"/>
              <a:buAutoNum type="arabicPeriod"/>
            </a:pPr>
            <a:r>
              <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...there will be famines and earthquakes in various places. </a:t>
            </a:r>
            <a:r>
              <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(Matthew 24:7)</a:t>
            </a:r>
            <a:endPar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marL="514350" indent="-514350">
              <a:buFont typeface="+mj-lt"/>
              <a:buAutoNum type="arabicPeriod"/>
            </a:pPr>
            <a:r>
              <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Then they will deliver you up to tribulation and put you to death, and you will be hated by all nations for my name’s sake. (Matthew 24:9)</a:t>
            </a:r>
            <a:endPar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endParaRPr>
          </a:p>
          <a:p>
            <a:pPr marL="514350" indent="-514350">
              <a:buFont typeface="+mj-lt"/>
              <a:buAutoNum type="arabicPeriod"/>
            </a:pPr>
            <a:r>
              <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...the love of many will grow cold. (Matthew 24:12)</a:t>
            </a:r>
            <a:endPar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514350" indent="-514350">
              <a:buFont typeface="+mj-lt"/>
              <a:buAutoNum type="arabicPeriod"/>
            </a:pPr>
            <a:r>
              <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And this gospel of the kingdom will be proclaimed throughout the whole world (Matthew 24:14)</a:t>
            </a:r>
            <a:endPar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514350" indent="-514350">
              <a:buFont typeface="+mj-lt"/>
              <a:buAutoNum type="arabicPeriod"/>
            </a:pPr>
            <a:r>
              <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For false christs and false prophets will arise and perform great signs and wonders... (Matthew 24:24)</a:t>
            </a:r>
            <a:endParaRPr lang="en-US" dirty="0" smtClean="0">
              <a:ln/>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TABLE_ENDDRAG_ORIGIN_RECT" val="913*376"/>
  <p:tag name="TABLE_ENDDRAG_RECT" val="18*65*913*376"/>
</p:tagLst>
</file>

<file path=ppt/tags/tag2.xml><?xml version="1.0" encoding="utf-8"?>
<p:tagLst xmlns:p="http://schemas.openxmlformats.org/presentationml/2006/main">
  <p:tag name="TABLE_ENDDRAG_ORIGIN_RECT" val="905*288"/>
  <p:tag name="TABLE_ENDDRAG_RECT" val="20*103*905*288"/>
</p:tagLst>
</file>

<file path=ppt/tags/tag3.xml><?xml version="1.0" encoding="utf-8"?>
<p:tagLst xmlns:p="http://schemas.openxmlformats.org/presentationml/2006/main">
  <p:tag name="commondata" val="eyJoZGlkIjoiYWJkODI1ODQ2YTI5NGYzZWZmYTMyN2NmNmIxOTI0OTU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4909</Words>
  <Application>WPS 演示</Application>
  <PresentationFormat>Widescreen</PresentationFormat>
  <Paragraphs>121</Paragraphs>
  <Slides>11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宋体</vt:lpstr>
      <vt:lpstr>Wingdings</vt:lpstr>
      <vt:lpstr>Calibri Light</vt:lpstr>
      <vt:lpstr>微软雅黑</vt:lpstr>
      <vt:lpstr>Arial Unicode MS</vt:lpstr>
      <vt:lpstr>Calibri</vt:lpstr>
      <vt:lpstr>等线</vt:lpstr>
      <vt:lpstr>等线 Light</vt:lpstr>
      <vt:lpstr>Trebuchet MS</vt:lpstr>
      <vt:lpstr>Comic Sans MS</vt:lpstr>
      <vt:lpstr>Times New Roman</vt:lpstr>
      <vt:lpstr>黑体</vt:lpstr>
      <vt:lpstr>Office Theme</vt:lpstr>
      <vt:lpstr>The return of Christ</vt:lpstr>
      <vt:lpstr>The return of Christ</vt:lpstr>
      <vt:lpstr>The Day of Judgement central in Jesus’ teachings in Matthew…</vt:lpstr>
      <vt:lpstr>The Day of Judgement central in Jesus’ message in Matthew…</vt:lpstr>
      <vt:lpstr>The Day of Judgement </vt:lpstr>
      <vt:lpstr>The Day of Judgement </vt:lpstr>
      <vt:lpstr>The Day of Judgement </vt:lpstr>
      <vt:lpstr>The Day of Judgement </vt:lpstr>
      <vt:lpstr>The Day of Judgement </vt:lpstr>
      <vt:lpstr>What should we do…</vt:lpstr>
      <vt:lpstr>Let us pray…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our King &amp; Savior!!</dc:title>
  <dc:creator>A</dc:creator>
  <cp:lastModifiedBy>邑喝醇韵投</cp:lastModifiedBy>
  <cp:revision>71</cp:revision>
  <dcterms:created xsi:type="dcterms:W3CDTF">2024-02-29T06:10:00Z</dcterms:created>
  <dcterms:modified xsi:type="dcterms:W3CDTF">2024-03-23T23:26:17Z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003FB52244B64B09841190EB37B35621_12</vt:lpwstr>
  </property>
  <property fmtid="{D5CDD505-2E9C-101B-9397-08002B2CF9AE}" pid="3" name="KSOProductBuildVer">
    <vt:lpwstr>2052-12.1.0.16250</vt:lpwstr>
  </property>
</Properties>
</file>