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66" r:id="rId4"/>
    <p:sldId id="267" r:id="rId5"/>
    <p:sldId id="285" r:id="rId6"/>
    <p:sldId id="269" r:id="rId7"/>
    <p:sldId id="270" r:id="rId8"/>
    <p:sldId id="271" r:id="rId9"/>
    <p:sldId id="268" r:id="rId10"/>
    <p:sldId id="258" r:id="rId11"/>
    <p:sldId id="262" r:id="rId12"/>
    <p:sldId id="263" r:id="rId13"/>
    <p:sldId id="264" r:id="rId14"/>
    <p:sldId id="265" r:id="rId15"/>
    <p:sldId id="286" r:id="rId16"/>
    <p:sldId id="259" r:id="rId17"/>
    <p:sldId id="287" r:id="rId18"/>
    <p:sldId id="260" r:id="rId19"/>
    <p:sldId id="272" r:id="rId20"/>
    <p:sldId id="261" r:id="rId21"/>
    <p:sldId id="274" r:id="rId22"/>
    <p:sldId id="273" r:id="rId23"/>
    <p:sldId id="275" r:id="rId24"/>
    <p:sldId id="276" r:id="rId25"/>
    <p:sldId id="277" r:id="rId26"/>
    <p:sldId id="278" r:id="rId27"/>
    <p:sldId id="279" r:id="rId28"/>
    <p:sldId id="280" r:id="rId29"/>
    <p:sldId id="282" r:id="rId30"/>
    <p:sldId id="281" r:id="rId31"/>
    <p:sldId id="284" r:id="rId32"/>
    <p:sldId id="2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D2"/>
    <a:srgbClr val="FDF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7476"/>
  </p:normalViewPr>
  <p:slideViewPr>
    <p:cSldViewPr snapToGrid="0" snapToObjects="1">
      <p:cViewPr varScale="1">
        <p:scale>
          <a:sx n="62" d="100"/>
          <a:sy n="62" d="100"/>
        </p:scale>
        <p:origin x="1862"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473B-2F49-3547-9B12-23477F8E4EBC}" type="datetimeFigureOut">
              <a:rPr lang="en-US" smtClean="0"/>
              <a:t>4/7/2024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1656A-50B4-A842-9FB1-46B4C3FE4645}" type="slidenum">
              <a:rPr lang="en-US" smtClean="0"/>
              <a:t>‹#›</a:t>
            </a:fld>
            <a:endParaRPr lang="en-US"/>
          </a:p>
        </p:txBody>
      </p:sp>
    </p:spTree>
    <p:extLst>
      <p:ext uri="{BB962C8B-B14F-4D97-AF65-F5344CB8AC3E}">
        <p14:creationId xmlns:p14="http://schemas.microsoft.com/office/powerpoint/2010/main" val="119517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a:t>
            </a:fld>
            <a:endParaRPr lang="en-US"/>
          </a:p>
        </p:txBody>
      </p:sp>
    </p:spTree>
    <p:extLst>
      <p:ext uri="{BB962C8B-B14F-4D97-AF65-F5344CB8AC3E}">
        <p14:creationId xmlns:p14="http://schemas.microsoft.com/office/powerpoint/2010/main" val="347375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10</a:t>
            </a:fld>
            <a:endParaRPr lang="en-US"/>
          </a:p>
        </p:txBody>
      </p:sp>
    </p:spTree>
    <p:extLst>
      <p:ext uri="{BB962C8B-B14F-4D97-AF65-F5344CB8AC3E}">
        <p14:creationId xmlns:p14="http://schemas.microsoft.com/office/powerpoint/2010/main" val="388768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11</a:t>
            </a:fld>
            <a:endParaRPr lang="en-US"/>
          </a:p>
        </p:txBody>
      </p:sp>
    </p:spTree>
    <p:extLst>
      <p:ext uri="{BB962C8B-B14F-4D97-AF65-F5344CB8AC3E}">
        <p14:creationId xmlns:p14="http://schemas.microsoft.com/office/powerpoint/2010/main" val="205395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12</a:t>
            </a:fld>
            <a:endParaRPr lang="en-US"/>
          </a:p>
        </p:txBody>
      </p:sp>
    </p:spTree>
    <p:extLst>
      <p:ext uri="{BB962C8B-B14F-4D97-AF65-F5344CB8AC3E}">
        <p14:creationId xmlns:p14="http://schemas.microsoft.com/office/powerpoint/2010/main" val="82139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13</a:t>
            </a:fld>
            <a:endParaRPr lang="en-US"/>
          </a:p>
        </p:txBody>
      </p:sp>
    </p:spTree>
    <p:extLst>
      <p:ext uri="{BB962C8B-B14F-4D97-AF65-F5344CB8AC3E}">
        <p14:creationId xmlns:p14="http://schemas.microsoft.com/office/powerpoint/2010/main" val="374602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14</a:t>
            </a:fld>
            <a:endParaRPr lang="en-US"/>
          </a:p>
        </p:txBody>
      </p:sp>
    </p:spTree>
    <p:extLst>
      <p:ext uri="{BB962C8B-B14F-4D97-AF65-F5344CB8AC3E}">
        <p14:creationId xmlns:p14="http://schemas.microsoft.com/office/powerpoint/2010/main" val="3410102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15</a:t>
            </a:fld>
            <a:endParaRPr lang="en-US"/>
          </a:p>
        </p:txBody>
      </p:sp>
    </p:spTree>
    <p:extLst>
      <p:ext uri="{BB962C8B-B14F-4D97-AF65-F5344CB8AC3E}">
        <p14:creationId xmlns:p14="http://schemas.microsoft.com/office/powerpoint/2010/main" val="256369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16</a:t>
            </a:fld>
            <a:endParaRPr lang="en-US"/>
          </a:p>
        </p:txBody>
      </p:sp>
    </p:spTree>
    <p:extLst>
      <p:ext uri="{BB962C8B-B14F-4D97-AF65-F5344CB8AC3E}">
        <p14:creationId xmlns:p14="http://schemas.microsoft.com/office/powerpoint/2010/main" val="81918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17</a:t>
            </a:fld>
            <a:endParaRPr lang="en-US"/>
          </a:p>
        </p:txBody>
      </p:sp>
    </p:spTree>
    <p:extLst>
      <p:ext uri="{BB962C8B-B14F-4D97-AF65-F5344CB8AC3E}">
        <p14:creationId xmlns:p14="http://schemas.microsoft.com/office/powerpoint/2010/main" val="321167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18</a:t>
            </a:fld>
            <a:endParaRPr lang="en-US"/>
          </a:p>
        </p:txBody>
      </p:sp>
    </p:spTree>
    <p:extLst>
      <p:ext uri="{BB962C8B-B14F-4D97-AF65-F5344CB8AC3E}">
        <p14:creationId xmlns:p14="http://schemas.microsoft.com/office/powerpoint/2010/main" val="260432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19</a:t>
            </a:fld>
            <a:endParaRPr lang="en-US"/>
          </a:p>
        </p:txBody>
      </p:sp>
    </p:spTree>
    <p:extLst>
      <p:ext uri="{BB962C8B-B14F-4D97-AF65-F5344CB8AC3E}">
        <p14:creationId xmlns:p14="http://schemas.microsoft.com/office/powerpoint/2010/main" val="37227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a:t>
            </a:fld>
            <a:endParaRPr lang="en-US"/>
          </a:p>
        </p:txBody>
      </p:sp>
    </p:spTree>
    <p:extLst>
      <p:ext uri="{BB962C8B-B14F-4D97-AF65-F5344CB8AC3E}">
        <p14:creationId xmlns:p14="http://schemas.microsoft.com/office/powerpoint/2010/main" val="627153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20</a:t>
            </a:fld>
            <a:endParaRPr lang="en-US"/>
          </a:p>
        </p:txBody>
      </p:sp>
    </p:spTree>
    <p:extLst>
      <p:ext uri="{BB962C8B-B14F-4D97-AF65-F5344CB8AC3E}">
        <p14:creationId xmlns:p14="http://schemas.microsoft.com/office/powerpoint/2010/main" val="3757078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21</a:t>
            </a:fld>
            <a:endParaRPr lang="en-US"/>
          </a:p>
        </p:txBody>
      </p:sp>
    </p:spTree>
    <p:extLst>
      <p:ext uri="{BB962C8B-B14F-4D97-AF65-F5344CB8AC3E}">
        <p14:creationId xmlns:p14="http://schemas.microsoft.com/office/powerpoint/2010/main" val="3768249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22</a:t>
            </a:fld>
            <a:endParaRPr lang="en-US"/>
          </a:p>
        </p:txBody>
      </p:sp>
    </p:spTree>
    <p:extLst>
      <p:ext uri="{BB962C8B-B14F-4D97-AF65-F5344CB8AC3E}">
        <p14:creationId xmlns:p14="http://schemas.microsoft.com/office/powerpoint/2010/main" val="2908822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23</a:t>
            </a:fld>
            <a:endParaRPr lang="en-US"/>
          </a:p>
        </p:txBody>
      </p:sp>
    </p:spTree>
    <p:extLst>
      <p:ext uri="{BB962C8B-B14F-4D97-AF65-F5344CB8AC3E}">
        <p14:creationId xmlns:p14="http://schemas.microsoft.com/office/powerpoint/2010/main" val="1007604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24</a:t>
            </a:fld>
            <a:endParaRPr lang="en-US"/>
          </a:p>
        </p:txBody>
      </p:sp>
    </p:spTree>
    <p:extLst>
      <p:ext uri="{BB962C8B-B14F-4D97-AF65-F5344CB8AC3E}">
        <p14:creationId xmlns:p14="http://schemas.microsoft.com/office/powerpoint/2010/main" val="3704727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25</a:t>
            </a:fld>
            <a:endParaRPr lang="en-US"/>
          </a:p>
        </p:txBody>
      </p:sp>
    </p:spTree>
    <p:extLst>
      <p:ext uri="{BB962C8B-B14F-4D97-AF65-F5344CB8AC3E}">
        <p14:creationId xmlns:p14="http://schemas.microsoft.com/office/powerpoint/2010/main" val="75944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26</a:t>
            </a:fld>
            <a:endParaRPr lang="en-US"/>
          </a:p>
        </p:txBody>
      </p:sp>
    </p:spTree>
    <p:extLst>
      <p:ext uri="{BB962C8B-B14F-4D97-AF65-F5344CB8AC3E}">
        <p14:creationId xmlns:p14="http://schemas.microsoft.com/office/powerpoint/2010/main" val="1747801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27</a:t>
            </a:fld>
            <a:endParaRPr lang="en-US"/>
          </a:p>
        </p:txBody>
      </p:sp>
    </p:spTree>
    <p:extLst>
      <p:ext uri="{BB962C8B-B14F-4D97-AF65-F5344CB8AC3E}">
        <p14:creationId xmlns:p14="http://schemas.microsoft.com/office/powerpoint/2010/main" val="753401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28</a:t>
            </a:fld>
            <a:endParaRPr lang="en-US"/>
          </a:p>
        </p:txBody>
      </p:sp>
    </p:spTree>
    <p:extLst>
      <p:ext uri="{BB962C8B-B14F-4D97-AF65-F5344CB8AC3E}">
        <p14:creationId xmlns:p14="http://schemas.microsoft.com/office/powerpoint/2010/main" val="3775035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29</a:t>
            </a:fld>
            <a:endParaRPr lang="en-US"/>
          </a:p>
        </p:txBody>
      </p:sp>
    </p:spTree>
    <p:extLst>
      <p:ext uri="{BB962C8B-B14F-4D97-AF65-F5344CB8AC3E}">
        <p14:creationId xmlns:p14="http://schemas.microsoft.com/office/powerpoint/2010/main" val="13607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3</a:t>
            </a:fld>
            <a:endParaRPr lang="en-US"/>
          </a:p>
        </p:txBody>
      </p:sp>
    </p:spTree>
    <p:extLst>
      <p:ext uri="{BB962C8B-B14F-4D97-AF65-F5344CB8AC3E}">
        <p14:creationId xmlns:p14="http://schemas.microsoft.com/office/powerpoint/2010/main" val="4096366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30</a:t>
            </a:fld>
            <a:endParaRPr lang="en-US"/>
          </a:p>
        </p:txBody>
      </p:sp>
    </p:spTree>
    <p:extLst>
      <p:ext uri="{BB962C8B-B14F-4D97-AF65-F5344CB8AC3E}">
        <p14:creationId xmlns:p14="http://schemas.microsoft.com/office/powerpoint/2010/main" val="3097849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31</a:t>
            </a:fld>
            <a:endParaRPr lang="en-US"/>
          </a:p>
        </p:txBody>
      </p:sp>
    </p:spTree>
    <p:extLst>
      <p:ext uri="{BB962C8B-B14F-4D97-AF65-F5344CB8AC3E}">
        <p14:creationId xmlns:p14="http://schemas.microsoft.com/office/powerpoint/2010/main" val="271972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32</a:t>
            </a:fld>
            <a:endParaRPr lang="en-US"/>
          </a:p>
        </p:txBody>
      </p:sp>
    </p:spTree>
    <p:extLst>
      <p:ext uri="{BB962C8B-B14F-4D97-AF65-F5344CB8AC3E}">
        <p14:creationId xmlns:p14="http://schemas.microsoft.com/office/powerpoint/2010/main" val="404190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4</a:t>
            </a:fld>
            <a:endParaRPr lang="en-US"/>
          </a:p>
        </p:txBody>
      </p:sp>
    </p:spTree>
    <p:extLst>
      <p:ext uri="{BB962C8B-B14F-4D97-AF65-F5344CB8AC3E}">
        <p14:creationId xmlns:p14="http://schemas.microsoft.com/office/powerpoint/2010/main" val="326328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5</a:t>
            </a:fld>
            <a:endParaRPr lang="en-US"/>
          </a:p>
        </p:txBody>
      </p:sp>
    </p:spTree>
    <p:extLst>
      <p:ext uri="{BB962C8B-B14F-4D97-AF65-F5344CB8AC3E}">
        <p14:creationId xmlns:p14="http://schemas.microsoft.com/office/powerpoint/2010/main" val="265883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6</a:t>
            </a:fld>
            <a:endParaRPr lang="en-US"/>
          </a:p>
        </p:txBody>
      </p:sp>
    </p:spTree>
    <p:extLst>
      <p:ext uri="{BB962C8B-B14F-4D97-AF65-F5344CB8AC3E}">
        <p14:creationId xmlns:p14="http://schemas.microsoft.com/office/powerpoint/2010/main" val="348565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7</a:t>
            </a:fld>
            <a:endParaRPr lang="en-US"/>
          </a:p>
        </p:txBody>
      </p:sp>
    </p:spTree>
    <p:extLst>
      <p:ext uri="{BB962C8B-B14F-4D97-AF65-F5344CB8AC3E}">
        <p14:creationId xmlns:p14="http://schemas.microsoft.com/office/powerpoint/2010/main" val="24687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8</a:t>
            </a:fld>
            <a:endParaRPr lang="en-US"/>
          </a:p>
        </p:txBody>
      </p:sp>
    </p:spTree>
    <p:extLst>
      <p:ext uri="{BB962C8B-B14F-4D97-AF65-F5344CB8AC3E}">
        <p14:creationId xmlns:p14="http://schemas.microsoft.com/office/powerpoint/2010/main" val="381417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1656A-50B4-A842-9FB1-46B4C3FE4645}" type="slidenum">
              <a:rPr lang="en-US" smtClean="0"/>
              <a:t>9</a:t>
            </a:fld>
            <a:endParaRPr lang="en-US"/>
          </a:p>
        </p:txBody>
      </p:sp>
    </p:spTree>
    <p:extLst>
      <p:ext uri="{BB962C8B-B14F-4D97-AF65-F5344CB8AC3E}">
        <p14:creationId xmlns:p14="http://schemas.microsoft.com/office/powerpoint/2010/main" val="8257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D03E9D-3E50-D741-B743-8B555A8CC2C5}"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333590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D03E9D-3E50-D741-B743-8B555A8CC2C5}"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256344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D03E9D-3E50-D741-B743-8B555A8CC2C5}"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236350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D03E9D-3E50-D741-B743-8B555A8CC2C5}"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368117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D03E9D-3E50-D741-B743-8B555A8CC2C5}"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54531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D03E9D-3E50-D741-B743-8B555A8CC2C5}" type="datetimeFigureOut">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35242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D03E9D-3E50-D741-B743-8B555A8CC2C5}" type="datetimeFigureOut">
              <a:rPr lang="en-US" smtClean="0"/>
              <a:t>4/7/2024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199994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03E9D-3E50-D741-B743-8B555A8CC2C5}" type="datetimeFigureOut">
              <a:rPr lang="en-US" smtClean="0"/>
              <a:t>4/7/2024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34376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03E9D-3E50-D741-B743-8B555A8CC2C5}" type="datetimeFigureOut">
              <a:rPr lang="en-US" smtClean="0"/>
              <a:t>4/7/2024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196575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D03E9D-3E50-D741-B743-8B555A8CC2C5}" type="datetimeFigureOut">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375630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D03E9D-3E50-D741-B743-8B555A8CC2C5}" type="datetimeFigureOut">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10882-66DF-0746-8F7E-3CB199116E74}" type="slidenum">
              <a:rPr lang="en-US" smtClean="0"/>
              <a:t>‹#›</a:t>
            </a:fld>
            <a:endParaRPr lang="en-US"/>
          </a:p>
        </p:txBody>
      </p:sp>
    </p:spTree>
    <p:extLst>
      <p:ext uri="{BB962C8B-B14F-4D97-AF65-F5344CB8AC3E}">
        <p14:creationId xmlns:p14="http://schemas.microsoft.com/office/powerpoint/2010/main" val="167233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03E9D-3E50-D741-B743-8B555A8CC2C5}" type="datetimeFigureOut">
              <a:rPr lang="en-US" smtClean="0"/>
              <a:t>4/7/2024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10882-66DF-0746-8F7E-3CB199116E74}" type="slidenum">
              <a:rPr lang="en-US" smtClean="0"/>
              <a:t>‹#›</a:t>
            </a:fld>
            <a:endParaRPr lang="en-US"/>
          </a:p>
        </p:txBody>
      </p:sp>
    </p:spTree>
    <p:extLst>
      <p:ext uri="{BB962C8B-B14F-4D97-AF65-F5344CB8AC3E}">
        <p14:creationId xmlns:p14="http://schemas.microsoft.com/office/powerpoint/2010/main" val="3081296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ccel.org/study/Zech_12:10-12:10" TargetMode="External"/><Relationship Id="rId7"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ccel.org/study/Eph_1:13-1:13" TargetMode="External"/><Relationship Id="rId5" Type="http://schemas.openxmlformats.org/officeDocument/2006/relationships/hyperlink" Target="https://www.ccel.org/study/Zech_3:4-3:4" TargetMode="External"/><Relationship Id="rId4" Type="http://schemas.openxmlformats.org/officeDocument/2006/relationships/hyperlink" Target="https://www.ccel.org/study/Mark_2:5-2:5"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Shape 2058">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9144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2F2D4A-4AA5-3541-805E-4B7B701479B1}"/>
              </a:ext>
            </a:extLst>
          </p:cNvPr>
          <p:cNvSpPr>
            <a:spLocks noGrp="1"/>
          </p:cNvSpPr>
          <p:nvPr>
            <p:ph type="ctrTitle"/>
          </p:nvPr>
        </p:nvSpPr>
        <p:spPr>
          <a:xfrm>
            <a:off x="888558" y="5198168"/>
            <a:ext cx="7394713" cy="642797"/>
          </a:xfrm>
        </p:spPr>
        <p:txBody>
          <a:bodyPr>
            <a:normAutofit/>
          </a:bodyPr>
          <a:lstStyle/>
          <a:p>
            <a:r>
              <a:rPr lang="en-US" sz="3100"/>
              <a:t>The Path to Hope and Joy</a:t>
            </a:r>
          </a:p>
        </p:txBody>
      </p:sp>
      <p:sp>
        <p:nvSpPr>
          <p:cNvPr id="3" name="Subtitle 2">
            <a:extLst>
              <a:ext uri="{FF2B5EF4-FFF2-40B4-BE49-F238E27FC236}">
                <a16:creationId xmlns:a16="http://schemas.microsoft.com/office/drawing/2014/main" id="{E554714C-5F31-BF4D-8629-B63DF26ABE7B}"/>
              </a:ext>
            </a:extLst>
          </p:cNvPr>
          <p:cNvSpPr>
            <a:spLocks noGrp="1"/>
          </p:cNvSpPr>
          <p:nvPr>
            <p:ph type="subTitle" idx="1"/>
          </p:nvPr>
        </p:nvSpPr>
        <p:spPr>
          <a:xfrm>
            <a:off x="1649080" y="5928655"/>
            <a:ext cx="5873669" cy="410689"/>
          </a:xfrm>
        </p:spPr>
        <p:txBody>
          <a:bodyPr>
            <a:normAutofit/>
          </a:bodyPr>
          <a:lstStyle/>
          <a:p>
            <a:r>
              <a:rPr lang="en-US" sz="1400"/>
              <a:t>A roadmap for Life from Romans 5</a:t>
            </a:r>
          </a:p>
        </p:txBody>
      </p:sp>
      <p:sp>
        <p:nvSpPr>
          <p:cNvPr id="2061" name="Freeform: Shape 2060">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462" y="647758"/>
            <a:ext cx="6266329"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Picture 4" descr="My Path to Peace | Sue Massey | Int'l Myeloma Fn">
            <a:extLst>
              <a:ext uri="{FF2B5EF4-FFF2-40B4-BE49-F238E27FC236}">
                <a16:creationId xmlns:a16="http://schemas.microsoft.com/office/drawing/2014/main" id="{8437BFB1-3120-5F40-A027-4202541A2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28" r="9626" b="-1"/>
          <a:stretch/>
        </p:blipFill>
        <p:spPr bwMode="auto">
          <a:xfrm>
            <a:off x="1559859" y="805516"/>
            <a:ext cx="6024282"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0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0341-429E-5243-ACDF-DA2D8B5CEAFD}"/>
              </a:ext>
            </a:extLst>
          </p:cNvPr>
          <p:cNvSpPr>
            <a:spLocks noGrp="1"/>
          </p:cNvSpPr>
          <p:nvPr>
            <p:ph type="title"/>
          </p:nvPr>
        </p:nvSpPr>
        <p:spPr/>
        <p:txBody>
          <a:bodyPr/>
          <a:lstStyle/>
          <a:p>
            <a:r>
              <a:rPr lang="en-US" dirty="0"/>
              <a:t>Romans Summary: Ch 1:1-17</a:t>
            </a:r>
          </a:p>
        </p:txBody>
      </p:sp>
      <p:sp>
        <p:nvSpPr>
          <p:cNvPr id="3" name="Content Placeholder 2">
            <a:extLst>
              <a:ext uri="{FF2B5EF4-FFF2-40B4-BE49-F238E27FC236}">
                <a16:creationId xmlns:a16="http://schemas.microsoft.com/office/drawing/2014/main" id="{3D63AA86-A905-4944-B678-5A309D577A23}"/>
              </a:ext>
            </a:extLst>
          </p:cNvPr>
          <p:cNvSpPr>
            <a:spLocks noGrp="1"/>
          </p:cNvSpPr>
          <p:nvPr>
            <p:ph idx="1"/>
          </p:nvPr>
        </p:nvSpPr>
        <p:spPr>
          <a:xfrm>
            <a:off x="628650" y="1916333"/>
            <a:ext cx="7886700" cy="3573639"/>
          </a:xfrm>
        </p:spPr>
        <p:txBody>
          <a:bodyPr>
            <a:normAutofit lnSpcReduction="10000"/>
          </a:bodyPr>
          <a:lstStyle/>
          <a:p>
            <a:r>
              <a:rPr lang="en-US" dirty="0"/>
              <a:t>Paul explains his stewardship to preach to the Gentiles and to encourage them to live by faith and obedience through the powerful Gospel of Jesus.</a:t>
            </a:r>
          </a:p>
          <a:p>
            <a:r>
              <a:rPr lang="en-US" dirty="0"/>
              <a:t>Key Verse: 16 For I am not ashamed of the gospel, for it is the power of God for salvation to everyone who believes, to the Jew first and also to the Greek. 17 For in it the righteousness of God is revealed from faith to faith; as it is written, “ BUT THE RIGHTEOUS man SHALL LIVE BY FAITH.”</a:t>
            </a:r>
          </a:p>
          <a:p>
            <a:endParaRPr lang="en-US" dirty="0"/>
          </a:p>
          <a:p>
            <a:endParaRPr lang="en-US" dirty="0"/>
          </a:p>
        </p:txBody>
      </p:sp>
    </p:spTree>
    <p:extLst>
      <p:ext uri="{BB962C8B-B14F-4D97-AF65-F5344CB8AC3E}">
        <p14:creationId xmlns:p14="http://schemas.microsoft.com/office/powerpoint/2010/main" val="294704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What is the Wrath of God? Bible Meaning Explained">
            <a:extLst>
              <a:ext uri="{FF2B5EF4-FFF2-40B4-BE49-F238E27FC236}">
                <a16:creationId xmlns:a16="http://schemas.microsoft.com/office/drawing/2014/main" id="{A09FDC9F-929D-AF43-9BA6-FC985F6C1F6F}"/>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793" r="6317" b="-1"/>
          <a:stretch/>
        </p:blipFill>
        <p:spPr bwMode="auto">
          <a:xfrm>
            <a:off x="16" y="857257"/>
            <a:ext cx="9143984" cy="5143493"/>
          </a:xfrm>
          <a:prstGeom prst="rect">
            <a:avLst/>
          </a:prstGeom>
          <a:solidFill>
            <a:schemeClr val="tx1">
              <a:alpha val="82023"/>
            </a:schemeClr>
          </a:solidFill>
        </p:spPr>
      </p:pic>
      <p:sp>
        <p:nvSpPr>
          <p:cNvPr id="2" name="Title 1">
            <a:extLst>
              <a:ext uri="{FF2B5EF4-FFF2-40B4-BE49-F238E27FC236}">
                <a16:creationId xmlns:a16="http://schemas.microsoft.com/office/drawing/2014/main" id="{6C120341-429E-5243-ACDF-DA2D8B5CEAFD}"/>
              </a:ext>
            </a:extLst>
          </p:cNvPr>
          <p:cNvSpPr>
            <a:spLocks noGrp="1"/>
          </p:cNvSpPr>
          <p:nvPr>
            <p:ph type="title"/>
          </p:nvPr>
        </p:nvSpPr>
        <p:spPr>
          <a:xfrm>
            <a:off x="628650" y="1131094"/>
            <a:ext cx="7886700" cy="994172"/>
          </a:xfrm>
        </p:spPr>
        <p:txBody>
          <a:bodyPr>
            <a:normAutofit/>
          </a:bodyPr>
          <a:lstStyle/>
          <a:p>
            <a:r>
              <a:rPr lang="en-US" sz="4050" dirty="0">
                <a:solidFill>
                  <a:schemeClr val="bg1"/>
                </a:solidFill>
              </a:rPr>
              <a:t>Romans Summary: Ch 1:18-32</a:t>
            </a:r>
          </a:p>
        </p:txBody>
      </p:sp>
      <p:sp>
        <p:nvSpPr>
          <p:cNvPr id="3" name="Content Placeholder 2">
            <a:extLst>
              <a:ext uri="{FF2B5EF4-FFF2-40B4-BE49-F238E27FC236}">
                <a16:creationId xmlns:a16="http://schemas.microsoft.com/office/drawing/2014/main" id="{3D63AA86-A905-4944-B678-5A309D577A23}"/>
              </a:ext>
            </a:extLst>
          </p:cNvPr>
          <p:cNvSpPr>
            <a:spLocks noGrp="1"/>
          </p:cNvSpPr>
          <p:nvPr>
            <p:ph idx="1"/>
          </p:nvPr>
        </p:nvSpPr>
        <p:spPr>
          <a:xfrm>
            <a:off x="628650" y="2360585"/>
            <a:ext cx="7886700" cy="3132673"/>
          </a:xfrm>
        </p:spPr>
        <p:txBody>
          <a:bodyPr>
            <a:normAutofit/>
          </a:bodyPr>
          <a:lstStyle/>
          <a:p>
            <a:r>
              <a:rPr lang="en-US" sz="2250" dirty="0">
                <a:solidFill>
                  <a:schemeClr val="bg1"/>
                </a:solidFill>
              </a:rPr>
              <a:t>God’s wrath is revealed against us because we have rejected his revelation and exchanged the his truth for self-oriented idolatry that degrades and corrupts every area of our lives. </a:t>
            </a:r>
          </a:p>
          <a:p>
            <a:r>
              <a:rPr lang="en-US" sz="2250" dirty="0">
                <a:solidFill>
                  <a:schemeClr val="bg1"/>
                </a:solidFill>
              </a:rPr>
              <a:t>Key Verse:  Romans 1: 18 For the wrath of God is revealed from heaven against all ungodliness and unrighteousness of men who suppress the truth in unrighteousness, 19 because that which is known about God is evident within them; for God made it evident to them.</a:t>
            </a:r>
          </a:p>
          <a:p>
            <a:endParaRPr lang="en-US" sz="2250" dirty="0">
              <a:solidFill>
                <a:schemeClr val="bg1"/>
              </a:solidFill>
            </a:endParaRPr>
          </a:p>
          <a:p>
            <a:endParaRPr lang="en-US" sz="2250" dirty="0">
              <a:solidFill>
                <a:schemeClr val="bg1"/>
              </a:solidFill>
            </a:endParaRPr>
          </a:p>
          <a:p>
            <a:endParaRPr lang="en-US" sz="2250" dirty="0">
              <a:solidFill>
                <a:schemeClr val="bg1"/>
              </a:solidFill>
            </a:endParaRPr>
          </a:p>
        </p:txBody>
      </p:sp>
    </p:spTree>
    <p:extLst>
      <p:ext uri="{BB962C8B-B14F-4D97-AF65-F5344CB8AC3E}">
        <p14:creationId xmlns:p14="http://schemas.microsoft.com/office/powerpoint/2010/main" val="255887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Legality - Movie Clip from The Pilgrims Progress at WingClips.com">
            <a:extLst>
              <a:ext uri="{FF2B5EF4-FFF2-40B4-BE49-F238E27FC236}">
                <a16:creationId xmlns:a16="http://schemas.microsoft.com/office/drawing/2014/main" id="{44EFA2B6-7B8D-F04E-9BB8-F45DA15D0146}"/>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a:stretch/>
        </p:blipFill>
        <p:spPr bwMode="auto">
          <a:xfrm>
            <a:off x="-1" y="857257"/>
            <a:ext cx="9144001" cy="5143493"/>
          </a:xfrm>
          <a:prstGeom prst="rect">
            <a:avLst/>
          </a:prstGeom>
          <a:solidFill>
            <a:schemeClr val="tx1"/>
          </a:solidFill>
        </p:spPr>
      </p:pic>
      <p:sp>
        <p:nvSpPr>
          <p:cNvPr id="2" name="Title 1">
            <a:extLst>
              <a:ext uri="{FF2B5EF4-FFF2-40B4-BE49-F238E27FC236}">
                <a16:creationId xmlns:a16="http://schemas.microsoft.com/office/drawing/2014/main" id="{6C120341-429E-5243-ACDF-DA2D8B5CEAFD}"/>
              </a:ext>
            </a:extLst>
          </p:cNvPr>
          <p:cNvSpPr>
            <a:spLocks noGrp="1"/>
          </p:cNvSpPr>
          <p:nvPr>
            <p:ph type="title"/>
          </p:nvPr>
        </p:nvSpPr>
        <p:spPr>
          <a:xfrm>
            <a:off x="1865779" y="728459"/>
            <a:ext cx="4561916" cy="994049"/>
          </a:xfrm>
        </p:spPr>
        <p:txBody>
          <a:bodyPr>
            <a:normAutofit fontScale="90000"/>
          </a:bodyPr>
          <a:lstStyle/>
          <a:p>
            <a:r>
              <a:rPr lang="en-US" dirty="0">
                <a:solidFill>
                  <a:srgbClr val="FFFFFF"/>
                </a:solidFill>
              </a:rPr>
              <a:t>Romans Summary: Ch 2</a:t>
            </a:r>
          </a:p>
        </p:txBody>
      </p:sp>
      <p:sp>
        <p:nvSpPr>
          <p:cNvPr id="3" name="Content Placeholder 2">
            <a:extLst>
              <a:ext uri="{FF2B5EF4-FFF2-40B4-BE49-F238E27FC236}">
                <a16:creationId xmlns:a16="http://schemas.microsoft.com/office/drawing/2014/main" id="{3D63AA86-A905-4944-B678-5A309D577A23}"/>
              </a:ext>
            </a:extLst>
          </p:cNvPr>
          <p:cNvSpPr>
            <a:spLocks noGrp="1"/>
          </p:cNvSpPr>
          <p:nvPr>
            <p:ph idx="1"/>
          </p:nvPr>
        </p:nvSpPr>
        <p:spPr>
          <a:xfrm>
            <a:off x="2608729" y="2161615"/>
            <a:ext cx="6532985" cy="3563471"/>
          </a:xfrm>
        </p:spPr>
        <p:txBody>
          <a:bodyPr anchor="ctr">
            <a:noAutofit/>
          </a:bodyPr>
          <a:lstStyle/>
          <a:p>
            <a:r>
              <a:rPr lang="en-US" sz="1875" dirty="0">
                <a:solidFill>
                  <a:srgbClr val="FFFFFF"/>
                </a:solidFill>
              </a:rPr>
              <a:t>Everyone has a law revealed to them, and is expected to follow it – either a law of one’s conscience or revealed word (Torah). It’s what you do that counts on the Day of Judgment. A real child of God has a heart that’s circumcised to follow this LAW.  (circumcision=picture of holiness)</a:t>
            </a:r>
          </a:p>
          <a:p>
            <a:pPr marL="0" indent="0">
              <a:buNone/>
            </a:pPr>
            <a:endParaRPr lang="en-US" sz="1875" dirty="0">
              <a:solidFill>
                <a:srgbClr val="FFFFFF"/>
              </a:solidFill>
            </a:endParaRPr>
          </a:p>
          <a:p>
            <a:r>
              <a:rPr lang="en-US" sz="1875" dirty="0">
                <a:solidFill>
                  <a:srgbClr val="FFFFFF"/>
                </a:solidFill>
              </a:rPr>
              <a:t>Key Verses: </a:t>
            </a:r>
          </a:p>
          <a:p>
            <a:pPr lvl="1"/>
            <a:r>
              <a:rPr lang="en-US" sz="1875" dirty="0">
                <a:solidFill>
                  <a:srgbClr val="FFFFFF"/>
                </a:solidFill>
              </a:rPr>
              <a:t>Romans 2 12 For all who have sinned without the Law will also perish without the Law, and all who have sinned under the Law will be judged by the Law; 13 for it is not the hearers of the Law who are just before God, but the doers of the Law will be justified.</a:t>
            </a:r>
          </a:p>
          <a:p>
            <a:pPr lvl="1"/>
            <a:r>
              <a:rPr lang="en-US" sz="1875" dirty="0">
                <a:solidFill>
                  <a:srgbClr val="FFFFFF"/>
                </a:solidFill>
              </a:rPr>
              <a:t>Romans 2:28 But he is a Jew who is one inwardly; … and circumcision is that which is of the heart, by the Spirit...</a:t>
            </a:r>
          </a:p>
          <a:p>
            <a:endParaRPr lang="en-US" sz="1875" dirty="0">
              <a:solidFill>
                <a:srgbClr val="FFFFFF"/>
              </a:solidFill>
            </a:endParaRPr>
          </a:p>
          <a:p>
            <a:endParaRPr lang="en-US" sz="1875" dirty="0">
              <a:solidFill>
                <a:srgbClr val="FFFFFF"/>
              </a:solidFill>
            </a:endParaRPr>
          </a:p>
        </p:txBody>
      </p:sp>
    </p:spTree>
    <p:extLst>
      <p:ext uri="{BB962C8B-B14F-4D97-AF65-F5344CB8AC3E}">
        <p14:creationId xmlns:p14="http://schemas.microsoft.com/office/powerpoint/2010/main" val="386397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Court of Law and Justice Trial Session: Imparcial Honorable Judge  Pronouncing Sentence, striking Gavel. Focus on Mallet, Hammer. Cinematic  Shot of Dramatic Not Guilty Verdict. Close-up Shot. - Federal Criminal Law  Center">
            <a:extLst>
              <a:ext uri="{FF2B5EF4-FFF2-40B4-BE49-F238E27FC236}">
                <a16:creationId xmlns:a16="http://schemas.microsoft.com/office/drawing/2014/main" id="{277CDC22-7359-A54E-B4F0-3DB843F6AC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10" r="27915"/>
          <a:stretch/>
        </p:blipFill>
        <p:spPr bwMode="auto">
          <a:xfrm>
            <a:off x="-1" y="857248"/>
            <a:ext cx="4057649" cy="51435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120341-429E-5243-ACDF-DA2D8B5CEAFD}"/>
              </a:ext>
            </a:extLst>
          </p:cNvPr>
          <p:cNvSpPr>
            <a:spLocks noGrp="1"/>
          </p:cNvSpPr>
          <p:nvPr>
            <p:ph type="title"/>
          </p:nvPr>
        </p:nvSpPr>
        <p:spPr>
          <a:xfrm>
            <a:off x="4586488" y="1161514"/>
            <a:ext cx="4098726" cy="1169476"/>
          </a:xfrm>
        </p:spPr>
        <p:txBody>
          <a:bodyPr>
            <a:normAutofit/>
          </a:bodyPr>
          <a:lstStyle/>
          <a:p>
            <a:r>
              <a:rPr lang="en-US" sz="3000" dirty="0"/>
              <a:t>Romans Summary: Ch 3</a:t>
            </a:r>
          </a:p>
        </p:txBody>
      </p:sp>
      <p:sp>
        <p:nvSpPr>
          <p:cNvPr id="3" name="Content Placeholder 2">
            <a:extLst>
              <a:ext uri="{FF2B5EF4-FFF2-40B4-BE49-F238E27FC236}">
                <a16:creationId xmlns:a16="http://schemas.microsoft.com/office/drawing/2014/main" id="{3D63AA86-A905-4944-B678-5A309D577A23}"/>
              </a:ext>
            </a:extLst>
          </p:cNvPr>
          <p:cNvSpPr>
            <a:spLocks noGrp="1"/>
          </p:cNvSpPr>
          <p:nvPr>
            <p:ph idx="1"/>
          </p:nvPr>
        </p:nvSpPr>
        <p:spPr>
          <a:xfrm>
            <a:off x="4057648" y="2161615"/>
            <a:ext cx="5086352" cy="3839135"/>
          </a:xfrm>
        </p:spPr>
        <p:txBody>
          <a:bodyPr anchor="ctr">
            <a:normAutofit fontScale="92500" lnSpcReduction="10000"/>
          </a:bodyPr>
          <a:lstStyle/>
          <a:p>
            <a:r>
              <a:rPr lang="en-US" sz="2250" dirty="0"/>
              <a:t>Both the Jews and Gentiles guilty of transgressing their revelation from God (Torah Law or their Consciences) and can only be justified by God through faith in Christ, apart from their works.</a:t>
            </a:r>
          </a:p>
          <a:p>
            <a:pPr marL="0" indent="0">
              <a:buNone/>
            </a:pPr>
            <a:endParaRPr lang="en-US" sz="2250" dirty="0"/>
          </a:p>
          <a:p>
            <a:r>
              <a:rPr lang="en-US" sz="2250" dirty="0"/>
              <a:t>Key Verses: </a:t>
            </a:r>
          </a:p>
          <a:p>
            <a:r>
              <a:rPr lang="en-US" sz="2250" dirty="0"/>
              <a:t>Romans 3:23 for all have sinned and fall short of the glory of God, </a:t>
            </a:r>
          </a:p>
          <a:p>
            <a:r>
              <a:rPr lang="en-US" sz="2250" dirty="0"/>
              <a:t>Rom 3:28 For we maintain that a man is justified by faith apart from works of the Law.</a:t>
            </a:r>
          </a:p>
          <a:p>
            <a:endParaRPr lang="en-US" sz="2250" dirty="0"/>
          </a:p>
        </p:txBody>
      </p:sp>
    </p:spTree>
    <p:extLst>
      <p:ext uri="{BB962C8B-B14F-4D97-AF65-F5344CB8AC3E}">
        <p14:creationId xmlns:p14="http://schemas.microsoft.com/office/powerpoint/2010/main" val="47410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Birth of Isaac - Gospelimages">
            <a:extLst>
              <a:ext uri="{FF2B5EF4-FFF2-40B4-BE49-F238E27FC236}">
                <a16:creationId xmlns:a16="http://schemas.microsoft.com/office/drawing/2014/main" id="{43E32358-45DA-4E43-8EF6-F122DD60A9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52" b="384"/>
          <a:stretch/>
        </p:blipFill>
        <p:spPr bwMode="auto">
          <a:xfrm>
            <a:off x="4195482" y="1622620"/>
            <a:ext cx="5275650" cy="37416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120341-429E-5243-ACDF-DA2D8B5CEAFD}"/>
              </a:ext>
            </a:extLst>
          </p:cNvPr>
          <p:cNvSpPr>
            <a:spLocks noGrp="1"/>
          </p:cNvSpPr>
          <p:nvPr>
            <p:ph type="title"/>
          </p:nvPr>
        </p:nvSpPr>
        <p:spPr>
          <a:xfrm>
            <a:off x="91976" y="982966"/>
            <a:ext cx="3939989" cy="385062"/>
          </a:xfrm>
        </p:spPr>
        <p:txBody>
          <a:bodyPr>
            <a:normAutofit fontScale="90000"/>
          </a:bodyPr>
          <a:lstStyle/>
          <a:p>
            <a:r>
              <a:rPr lang="en-US" sz="3000" dirty="0"/>
              <a:t>Romans Summary: Ch 4</a:t>
            </a:r>
          </a:p>
        </p:txBody>
      </p:sp>
      <p:sp>
        <p:nvSpPr>
          <p:cNvPr id="3" name="Content Placeholder 2">
            <a:extLst>
              <a:ext uri="{FF2B5EF4-FFF2-40B4-BE49-F238E27FC236}">
                <a16:creationId xmlns:a16="http://schemas.microsoft.com/office/drawing/2014/main" id="{3D63AA86-A905-4944-B678-5A309D577A23}"/>
              </a:ext>
            </a:extLst>
          </p:cNvPr>
          <p:cNvSpPr>
            <a:spLocks noGrp="1"/>
          </p:cNvSpPr>
          <p:nvPr>
            <p:ph idx="1"/>
          </p:nvPr>
        </p:nvSpPr>
        <p:spPr>
          <a:xfrm>
            <a:off x="91977" y="1493736"/>
            <a:ext cx="4103505" cy="4507007"/>
          </a:xfrm>
        </p:spPr>
        <p:txBody>
          <a:bodyPr>
            <a:noAutofit/>
          </a:bodyPr>
          <a:lstStyle/>
          <a:p>
            <a:r>
              <a:rPr lang="en-US" sz="1875" dirty="0"/>
              <a:t>Abraham is righteous because he believed, and circumcision is a sign of righteousness, not the cause of it. We are sons of Abraham, and made righteous by faith like Abraham’s – not by following the rules.</a:t>
            </a:r>
          </a:p>
          <a:p>
            <a:r>
              <a:rPr lang="en-US" sz="1875" dirty="0"/>
              <a:t>Key Verse: Romans 4: 20 yet, with respect to the promise of God, he did not waver in unbelief but grew strong in faith, giving glory to God, 21 and being fully assured that what God had promised, He was able also to perform. 22 Therefore IT WAS ALSO CREDITED TO HIM AS RIGHTEOUSNESS.</a:t>
            </a:r>
          </a:p>
          <a:p>
            <a:endParaRPr lang="en-US" sz="1875" dirty="0"/>
          </a:p>
          <a:p>
            <a:pPr marL="0" indent="0">
              <a:buNone/>
            </a:pPr>
            <a:endParaRPr lang="en-US" sz="1875" dirty="0"/>
          </a:p>
          <a:p>
            <a:endParaRPr lang="en-US" sz="1875" dirty="0"/>
          </a:p>
          <a:p>
            <a:endParaRPr lang="en-US" sz="1875" dirty="0"/>
          </a:p>
        </p:txBody>
      </p:sp>
    </p:spTree>
    <p:extLst>
      <p:ext uri="{BB962C8B-B14F-4D97-AF65-F5344CB8AC3E}">
        <p14:creationId xmlns:p14="http://schemas.microsoft.com/office/powerpoint/2010/main" val="87638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C75B-A654-804F-8622-40680DB40D83}"/>
              </a:ext>
            </a:extLst>
          </p:cNvPr>
          <p:cNvSpPr>
            <a:spLocks noGrp="1"/>
          </p:cNvSpPr>
          <p:nvPr>
            <p:ph type="title"/>
          </p:nvPr>
        </p:nvSpPr>
        <p:spPr>
          <a:xfrm>
            <a:off x="409016" y="3719653"/>
            <a:ext cx="7886700" cy="1891133"/>
          </a:xfrm>
        </p:spPr>
        <p:txBody>
          <a:bodyPr>
            <a:normAutofit fontScale="90000"/>
          </a:bodyPr>
          <a:lstStyle/>
          <a:p>
            <a:pPr algn="ctr"/>
            <a:r>
              <a:rPr lang="en-US" b="1" i="1" dirty="0"/>
              <a:t>Faith =</a:t>
            </a:r>
            <a:br>
              <a:rPr lang="en-US" b="1" i="1" dirty="0"/>
            </a:br>
            <a:r>
              <a:rPr lang="en-US" b="1" i="1" dirty="0"/>
              <a:t>Trusting God’s Goodness, Power and Provision Despite Our Circumstances</a:t>
            </a:r>
          </a:p>
        </p:txBody>
      </p:sp>
      <p:sp>
        <p:nvSpPr>
          <p:cNvPr id="3" name="Content Placeholder 2">
            <a:extLst>
              <a:ext uri="{FF2B5EF4-FFF2-40B4-BE49-F238E27FC236}">
                <a16:creationId xmlns:a16="http://schemas.microsoft.com/office/drawing/2014/main" id="{1FE95540-7FE9-AF41-87C7-24CC0F68BA1C}"/>
              </a:ext>
            </a:extLst>
          </p:cNvPr>
          <p:cNvSpPr>
            <a:spLocks noGrp="1"/>
          </p:cNvSpPr>
          <p:nvPr>
            <p:ph idx="1"/>
          </p:nvPr>
        </p:nvSpPr>
        <p:spPr>
          <a:xfrm>
            <a:off x="628650" y="1920198"/>
            <a:ext cx="7886700" cy="1656370"/>
          </a:xfrm>
        </p:spPr>
        <p:txBody>
          <a:bodyPr>
            <a:normAutofit fontScale="85000" lnSpcReduction="10000"/>
          </a:bodyPr>
          <a:lstStyle/>
          <a:p>
            <a:pPr marL="0" indent="0">
              <a:buNone/>
            </a:pPr>
            <a:r>
              <a:rPr lang="en-US" dirty="0"/>
              <a:t>Hebrews 11:1 </a:t>
            </a:r>
          </a:p>
          <a:p>
            <a:pPr marL="0" indent="0">
              <a:buNone/>
            </a:pPr>
            <a:endParaRPr lang="en-US" dirty="0"/>
          </a:p>
          <a:p>
            <a:pPr marL="0" indent="0">
              <a:buNone/>
            </a:pPr>
            <a:r>
              <a:rPr lang="en-US" dirty="0"/>
              <a:t>Now faith is the assurance of things hoped for, the conviction of things not seen. 2 For by it the men of old gained approval.</a:t>
            </a:r>
          </a:p>
        </p:txBody>
      </p:sp>
    </p:spTree>
    <p:extLst>
      <p:ext uri="{BB962C8B-B14F-4D97-AF65-F5344CB8AC3E}">
        <p14:creationId xmlns:p14="http://schemas.microsoft.com/office/powerpoint/2010/main" val="8501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96D3-1E81-DF4A-93C0-56CE7EA5D502}"/>
              </a:ext>
            </a:extLst>
          </p:cNvPr>
          <p:cNvSpPr>
            <a:spLocks noGrp="1"/>
          </p:cNvSpPr>
          <p:nvPr>
            <p:ph type="title"/>
          </p:nvPr>
        </p:nvSpPr>
        <p:spPr/>
        <p:txBody>
          <a:bodyPr/>
          <a:lstStyle/>
          <a:p>
            <a:r>
              <a:rPr lang="en-US"/>
              <a:t>Romans 1-4 Quick Overview</a:t>
            </a:r>
            <a:endParaRPr lang="en-US" dirty="0"/>
          </a:p>
        </p:txBody>
      </p:sp>
      <p:sp>
        <p:nvSpPr>
          <p:cNvPr id="3" name="Content Placeholder 2">
            <a:extLst>
              <a:ext uri="{FF2B5EF4-FFF2-40B4-BE49-F238E27FC236}">
                <a16:creationId xmlns:a16="http://schemas.microsoft.com/office/drawing/2014/main" id="{F4E0CE9A-2425-A846-945A-463873864F51}"/>
              </a:ext>
            </a:extLst>
          </p:cNvPr>
          <p:cNvSpPr>
            <a:spLocks noGrp="1"/>
          </p:cNvSpPr>
          <p:nvPr>
            <p:ph idx="1"/>
          </p:nvPr>
        </p:nvSpPr>
        <p:spPr/>
        <p:txBody>
          <a:bodyPr>
            <a:normAutofit fontScale="92500"/>
          </a:bodyPr>
          <a:lstStyle/>
          <a:p>
            <a:r>
              <a:rPr lang="en-US" dirty="0"/>
              <a:t>Ch1 part 1 – The Gospel is powerful to save us from sin, and Righteousness is only achieved by Faith</a:t>
            </a:r>
          </a:p>
          <a:p>
            <a:r>
              <a:rPr lang="en-US" dirty="0"/>
              <a:t>Ch 1 part 2 – The wrath of God and the great exchange</a:t>
            </a:r>
          </a:p>
          <a:p>
            <a:r>
              <a:rPr lang="en-US" dirty="0"/>
              <a:t>Ch 2 – You’ll be judged by the Law or your conscience on the Day of Judgment.</a:t>
            </a:r>
          </a:p>
          <a:p>
            <a:r>
              <a:rPr lang="en-US" dirty="0"/>
              <a:t>Ch 3 – everyone is Guilty. Vs 23 all fall short. Jesus is Just and our Justifier of those with faith </a:t>
            </a:r>
          </a:p>
          <a:p>
            <a:r>
              <a:rPr lang="en-US" dirty="0"/>
              <a:t>Ch 4 – Abraham is the Father of Faith – declared righteous before the Law was given.  His life typifies a life of faith.</a:t>
            </a:r>
          </a:p>
          <a:p>
            <a:endParaRPr lang="en-US" dirty="0"/>
          </a:p>
        </p:txBody>
      </p:sp>
    </p:spTree>
    <p:extLst>
      <p:ext uri="{BB962C8B-B14F-4D97-AF65-F5344CB8AC3E}">
        <p14:creationId xmlns:p14="http://schemas.microsoft.com/office/powerpoint/2010/main" val="196995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00AB-D03D-BB42-A17B-E86B0F94DFCE}"/>
              </a:ext>
            </a:extLst>
          </p:cNvPr>
          <p:cNvSpPr>
            <a:spLocks noGrp="1"/>
          </p:cNvSpPr>
          <p:nvPr>
            <p:ph type="title"/>
          </p:nvPr>
        </p:nvSpPr>
        <p:spPr/>
        <p:txBody>
          <a:bodyPr/>
          <a:lstStyle/>
          <a:p>
            <a:r>
              <a:rPr lang="en-US" dirty="0"/>
              <a:t>Repeated Review</a:t>
            </a:r>
          </a:p>
        </p:txBody>
      </p:sp>
      <p:sp>
        <p:nvSpPr>
          <p:cNvPr id="3" name="Content Placeholder 2">
            <a:extLst>
              <a:ext uri="{FF2B5EF4-FFF2-40B4-BE49-F238E27FC236}">
                <a16:creationId xmlns:a16="http://schemas.microsoft.com/office/drawing/2014/main" id="{7D25C936-07DE-8649-91D5-FECD4FEE2484}"/>
              </a:ext>
            </a:extLst>
          </p:cNvPr>
          <p:cNvSpPr>
            <a:spLocks noGrp="1"/>
          </p:cNvSpPr>
          <p:nvPr>
            <p:ph idx="1"/>
          </p:nvPr>
        </p:nvSpPr>
        <p:spPr/>
        <p:txBody>
          <a:bodyPr/>
          <a:lstStyle/>
          <a:p>
            <a:pPr marL="385763" indent="-385763">
              <a:buAutoNum type="arabicPeriod"/>
            </a:pPr>
            <a:r>
              <a:rPr lang="en-US" dirty="0"/>
              <a:t>I Need the Gospel to save me</a:t>
            </a:r>
          </a:p>
          <a:p>
            <a:pPr marL="385763" indent="-385763">
              <a:buAutoNum type="arabicPeriod"/>
            </a:pPr>
            <a:r>
              <a:rPr lang="en-US" dirty="0"/>
              <a:t>God has revealed Himself and his requirements to me and I’ve rebelled.</a:t>
            </a:r>
          </a:p>
          <a:p>
            <a:pPr marL="385763" indent="-385763">
              <a:buAutoNum type="arabicPeriod"/>
            </a:pPr>
            <a:r>
              <a:rPr lang="en-US" dirty="0"/>
              <a:t>I will experience wrath now and judgment later without the gospel</a:t>
            </a:r>
          </a:p>
          <a:p>
            <a:pPr marL="385763" indent="-385763">
              <a:buAutoNum type="arabicPeriod"/>
            </a:pPr>
            <a:r>
              <a:rPr lang="en-US" dirty="0"/>
              <a:t>I need to be saved.</a:t>
            </a:r>
          </a:p>
          <a:p>
            <a:pPr marL="385763" indent="-385763">
              <a:buAutoNum type="arabicPeriod"/>
            </a:pPr>
            <a:r>
              <a:rPr lang="en-US" dirty="0"/>
              <a:t>In the Old and New Testaments, God’s people are justified and live by faith – Look at Abraham.</a:t>
            </a:r>
          </a:p>
          <a:p>
            <a:pPr marL="0" indent="0">
              <a:buNone/>
            </a:pPr>
            <a:endParaRPr lang="en-US" dirty="0"/>
          </a:p>
          <a:p>
            <a:pPr marL="385763" indent="-385763">
              <a:buAutoNum type="arabicPeriod"/>
            </a:pPr>
            <a:endParaRPr lang="en-US" dirty="0"/>
          </a:p>
        </p:txBody>
      </p:sp>
    </p:spTree>
    <p:extLst>
      <p:ext uri="{BB962C8B-B14F-4D97-AF65-F5344CB8AC3E}">
        <p14:creationId xmlns:p14="http://schemas.microsoft.com/office/powerpoint/2010/main" val="295116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A997-6DEB-184A-9C66-A149CC2D6CD4}"/>
              </a:ext>
            </a:extLst>
          </p:cNvPr>
          <p:cNvSpPr>
            <a:spLocks noGrp="1"/>
          </p:cNvSpPr>
          <p:nvPr>
            <p:ph type="title"/>
          </p:nvPr>
        </p:nvSpPr>
        <p:spPr>
          <a:xfrm>
            <a:off x="571351" y="1070036"/>
            <a:ext cx="7430099" cy="871266"/>
          </a:xfrm>
        </p:spPr>
        <p:txBody>
          <a:bodyPr anchor="ctr">
            <a:normAutofit/>
          </a:bodyPr>
          <a:lstStyle/>
          <a:p>
            <a:r>
              <a:rPr lang="en-US" sz="3000" dirty="0"/>
              <a:t>Romans 5</a:t>
            </a:r>
          </a:p>
        </p:txBody>
      </p:sp>
      <p:sp>
        <p:nvSpPr>
          <p:cNvPr id="3" name="Content Placeholder 2">
            <a:extLst>
              <a:ext uri="{FF2B5EF4-FFF2-40B4-BE49-F238E27FC236}">
                <a16:creationId xmlns:a16="http://schemas.microsoft.com/office/drawing/2014/main" id="{8AC827C9-A233-FF40-AF81-8851BC09ACAD}"/>
              </a:ext>
            </a:extLst>
          </p:cNvPr>
          <p:cNvSpPr>
            <a:spLocks noGrp="1"/>
          </p:cNvSpPr>
          <p:nvPr>
            <p:ph idx="1"/>
          </p:nvPr>
        </p:nvSpPr>
        <p:spPr>
          <a:xfrm>
            <a:off x="195602" y="1941302"/>
            <a:ext cx="9123209" cy="3960159"/>
          </a:xfrm>
        </p:spPr>
        <p:txBody>
          <a:bodyPr anchor="ctr">
            <a:noAutofit/>
          </a:bodyPr>
          <a:lstStyle/>
          <a:p>
            <a:pPr marL="0" indent="0">
              <a:buNone/>
            </a:pPr>
            <a:r>
              <a:rPr lang="en-US" sz="2250" dirty="0"/>
              <a:t>1 Therefore, having been justified by faith, we have peace with God through our Lord Jesus Christ, 2 through whom also we have obtained our introduction by faith into this grace in which we stand; and we exult in hope of the glory of God. 3 And not only this, but we also exult in our tribulations, knowing that tribulation brings about perseverance; 4 and perseverance, proven character; and proven character, hope; 5 and hope does not disappoint, because the love of God has been poured out within our hearts through the Holy Spirit who was given to us.</a:t>
            </a:r>
          </a:p>
          <a:p>
            <a:pPr marL="0" indent="0">
              <a:buNone/>
            </a:pPr>
            <a:r>
              <a:rPr lang="en-US" sz="2250" dirty="0"/>
              <a:t>…11 And not only this, but we also exult in God through our Lord Jesus Christ, through whom we have now received the reconciliation.</a:t>
            </a:r>
          </a:p>
        </p:txBody>
      </p:sp>
    </p:spTree>
    <p:extLst>
      <p:ext uri="{BB962C8B-B14F-4D97-AF65-F5344CB8AC3E}">
        <p14:creationId xmlns:p14="http://schemas.microsoft.com/office/powerpoint/2010/main" val="310357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A997-6DEB-184A-9C66-A149CC2D6CD4}"/>
              </a:ext>
            </a:extLst>
          </p:cNvPr>
          <p:cNvSpPr>
            <a:spLocks noGrp="1"/>
          </p:cNvSpPr>
          <p:nvPr>
            <p:ph type="title"/>
          </p:nvPr>
        </p:nvSpPr>
        <p:spPr>
          <a:xfrm>
            <a:off x="571351" y="1070036"/>
            <a:ext cx="7430099" cy="871266"/>
          </a:xfrm>
        </p:spPr>
        <p:txBody>
          <a:bodyPr anchor="ctr">
            <a:normAutofit fontScale="90000"/>
          </a:bodyPr>
          <a:lstStyle/>
          <a:p>
            <a:r>
              <a:rPr lang="en-US" sz="3000" dirty="0"/>
              <a:t>Romans 5: Peace with God </a:t>
            </a:r>
            <a:br>
              <a:rPr lang="en-US" sz="3000" dirty="0"/>
            </a:br>
            <a:r>
              <a:rPr lang="en-US" sz="3000" dirty="0"/>
              <a:t>	– a sure foundation</a:t>
            </a:r>
          </a:p>
        </p:txBody>
      </p:sp>
      <p:sp>
        <p:nvSpPr>
          <p:cNvPr id="3" name="Content Placeholder 2">
            <a:extLst>
              <a:ext uri="{FF2B5EF4-FFF2-40B4-BE49-F238E27FC236}">
                <a16:creationId xmlns:a16="http://schemas.microsoft.com/office/drawing/2014/main" id="{8AC827C9-A233-FF40-AF81-8851BC09ACAD}"/>
              </a:ext>
            </a:extLst>
          </p:cNvPr>
          <p:cNvSpPr>
            <a:spLocks noGrp="1"/>
          </p:cNvSpPr>
          <p:nvPr>
            <p:ph idx="1"/>
          </p:nvPr>
        </p:nvSpPr>
        <p:spPr>
          <a:xfrm>
            <a:off x="20791" y="2954991"/>
            <a:ext cx="9123209" cy="3045759"/>
          </a:xfrm>
        </p:spPr>
        <p:txBody>
          <a:bodyPr anchor="ctr">
            <a:noAutofit/>
          </a:bodyPr>
          <a:lstStyle/>
          <a:p>
            <a:pPr marL="0" indent="0">
              <a:buNone/>
            </a:pPr>
            <a:r>
              <a:rPr lang="en-US" sz="1875" dirty="0"/>
              <a:t>1 Therefore, </a:t>
            </a:r>
            <a:r>
              <a:rPr lang="en-US" sz="1875" dirty="0">
                <a:highlight>
                  <a:srgbClr val="FFFF00"/>
                </a:highlight>
              </a:rPr>
              <a:t>having been justified by faith, we have peace with God through our Lord Jesus Christ,</a:t>
            </a:r>
            <a:r>
              <a:rPr lang="en-US" sz="1875" dirty="0"/>
              <a:t> 2 through whom also we have obtained our introduction by faith into this grace in which we stand; and we exult in hope of the glory of God. 3 And not only this, but we also exult in our tribulations, knowing that tribulation brings about perseverance; 4 and perseverance, proven character; and proven character, hope; 5 and hope does not disappoint, because the love of God has been poured out within our hearts through the Holy Spirit who was given to us.</a:t>
            </a:r>
          </a:p>
        </p:txBody>
      </p:sp>
      <p:pic>
        <p:nvPicPr>
          <p:cNvPr id="6" name="Picture 2" descr="Christian loses his burden at the cross, illustration from 'The Pilgrim's  Progress' by John Bunyan (1628-88)">
            <a:extLst>
              <a:ext uri="{FF2B5EF4-FFF2-40B4-BE49-F238E27FC236}">
                <a16:creationId xmlns:a16="http://schemas.microsoft.com/office/drawing/2014/main" id="{2F1439BB-E670-4B45-8610-E396413EA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103" y="857250"/>
            <a:ext cx="1851898" cy="2400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qr code on a white background&#10;&#10;Description automatically generated">
            <a:extLst>
              <a:ext uri="{FF2B5EF4-FFF2-40B4-BE49-F238E27FC236}">
                <a16:creationId xmlns:a16="http://schemas.microsoft.com/office/drawing/2014/main" id="{E85B417D-51E4-9148-A24F-74E8ABA8CD8E}"/>
              </a:ext>
            </a:extLst>
          </p:cNvPr>
          <p:cNvPicPr>
            <a:picLocks noChangeAspect="1"/>
          </p:cNvPicPr>
          <p:nvPr/>
        </p:nvPicPr>
        <p:blipFill>
          <a:blip r:embed="rId4"/>
          <a:stretch>
            <a:fillRect/>
          </a:stretch>
        </p:blipFill>
        <p:spPr>
          <a:xfrm>
            <a:off x="4706471" y="854765"/>
            <a:ext cx="2585631" cy="2585631"/>
          </a:xfrm>
          <a:prstGeom prst="rect">
            <a:avLst/>
          </a:prstGeom>
        </p:spPr>
      </p:pic>
    </p:spTree>
    <p:extLst>
      <p:ext uri="{BB962C8B-B14F-4D97-AF65-F5344CB8AC3E}">
        <p14:creationId xmlns:p14="http://schemas.microsoft.com/office/powerpoint/2010/main" val="307568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3581-2C87-D540-96BA-311578CF32EA}"/>
              </a:ext>
            </a:extLst>
          </p:cNvPr>
          <p:cNvSpPr>
            <a:spLocks noGrp="1"/>
          </p:cNvSpPr>
          <p:nvPr>
            <p:ph type="title"/>
          </p:nvPr>
        </p:nvSpPr>
        <p:spPr/>
        <p:txBody>
          <a:bodyPr/>
          <a:lstStyle/>
          <a:p>
            <a:pPr algn="ctr"/>
            <a:r>
              <a:rPr lang="en-US" dirty="0"/>
              <a:t>The Era of Anxiety</a:t>
            </a:r>
          </a:p>
        </p:txBody>
      </p:sp>
      <p:pic>
        <p:nvPicPr>
          <p:cNvPr id="1026" name="Picture 2" descr="Percent of U.S. undergraduates with different mental illness, 2008-2019">
            <a:extLst>
              <a:ext uri="{FF2B5EF4-FFF2-40B4-BE49-F238E27FC236}">
                <a16:creationId xmlns:a16="http://schemas.microsoft.com/office/drawing/2014/main" id="{52986689-65F3-DF4F-AE97-CF0542CB7D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825297"/>
            <a:ext cx="6975123" cy="41754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Anxious Generation: How the Great Rewiring of Childhood Is Causing an Epidemic of Mental Illness">
            <a:extLst>
              <a:ext uri="{FF2B5EF4-FFF2-40B4-BE49-F238E27FC236}">
                <a16:creationId xmlns:a16="http://schemas.microsoft.com/office/drawing/2014/main" id="{A8600AFD-138E-2F40-9E42-D2F4D76D6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754" y="3777504"/>
            <a:ext cx="2223247" cy="222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096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C5E0-D72C-9944-9FBB-EE9F7F7CCADE}"/>
              </a:ext>
            </a:extLst>
          </p:cNvPr>
          <p:cNvSpPr>
            <a:spLocks noGrp="1"/>
          </p:cNvSpPr>
          <p:nvPr>
            <p:ph type="title"/>
          </p:nvPr>
        </p:nvSpPr>
        <p:spPr>
          <a:xfrm>
            <a:off x="628650" y="1131094"/>
            <a:ext cx="7886700" cy="586768"/>
          </a:xfrm>
        </p:spPr>
        <p:txBody>
          <a:bodyPr>
            <a:normAutofit fontScale="90000"/>
          </a:bodyPr>
          <a:lstStyle/>
          <a:p>
            <a:r>
              <a:rPr lang="en-US" dirty="0"/>
              <a:t>Pilgrim’s Progress – The Third Stage</a:t>
            </a:r>
          </a:p>
        </p:txBody>
      </p:sp>
      <p:sp>
        <p:nvSpPr>
          <p:cNvPr id="3" name="Content Placeholder 2">
            <a:extLst>
              <a:ext uri="{FF2B5EF4-FFF2-40B4-BE49-F238E27FC236}">
                <a16:creationId xmlns:a16="http://schemas.microsoft.com/office/drawing/2014/main" id="{F0A44A29-1E2E-1441-BDA9-D02C0B7190CE}"/>
              </a:ext>
            </a:extLst>
          </p:cNvPr>
          <p:cNvSpPr>
            <a:spLocks noGrp="1"/>
          </p:cNvSpPr>
          <p:nvPr>
            <p:ph idx="1"/>
          </p:nvPr>
        </p:nvSpPr>
        <p:spPr>
          <a:xfrm>
            <a:off x="94130" y="1717861"/>
            <a:ext cx="7197973" cy="4282889"/>
          </a:xfrm>
        </p:spPr>
        <p:txBody>
          <a:bodyPr>
            <a:normAutofit fontScale="70000" lnSpcReduction="20000"/>
          </a:bodyPr>
          <a:lstStyle/>
          <a:p>
            <a:pPr marL="0" indent="0">
              <a:buNone/>
            </a:pPr>
            <a:r>
              <a:rPr lang="en-US" b="0" i="0" dirty="0">
                <a:solidFill>
                  <a:srgbClr val="222222"/>
                </a:solidFill>
                <a:effectLst/>
                <a:latin typeface="Times New Roman" panose="02020603050405020304" pitchFamily="18" charset="0"/>
              </a:rPr>
              <a:t>So I saw in my dream, that just as Christian came up with the cross, his burden loosed from off his shoulders, and fell from off his back, and began to tumble, and so continued to do till it came to the mouth of the </a:t>
            </a:r>
            <a:r>
              <a:rPr lang="en-US" b="0" i="0" dirty="0" err="1">
                <a:solidFill>
                  <a:srgbClr val="222222"/>
                </a:solidFill>
                <a:effectLst/>
                <a:latin typeface="Times New Roman" panose="02020603050405020304" pitchFamily="18" charset="0"/>
              </a:rPr>
              <a:t>sepulchre</a:t>
            </a:r>
            <a:r>
              <a:rPr lang="en-US" b="0" i="0" dirty="0">
                <a:solidFill>
                  <a:srgbClr val="222222"/>
                </a:solidFill>
                <a:effectLst/>
                <a:latin typeface="Times New Roman" panose="02020603050405020304" pitchFamily="18" charset="0"/>
              </a:rPr>
              <a:t>, where it fell in, and I saw it no more.</a:t>
            </a:r>
          </a:p>
          <a:p>
            <a:pPr marL="0" indent="0">
              <a:buNone/>
            </a:pPr>
            <a:r>
              <a:rPr lang="en-US" b="0" i="0" dirty="0">
                <a:solidFill>
                  <a:srgbClr val="222222"/>
                </a:solidFill>
                <a:effectLst/>
                <a:latin typeface="Times New Roman" panose="02020603050405020304" pitchFamily="18" charset="0"/>
              </a:rPr>
              <a:t>Then was Christian glad and lightsome, and said with a merry heart, “He hath given me rest by his sorrow, and life by his death.” Then he stood still a while, to look and wonder; for it was very surprising to him that the sight of the cross should thus ease him of his burden. He looked, therefore, and looked again, even till the springs that were in his head sent the waters down his cheeks. </a:t>
            </a:r>
            <a:r>
              <a:rPr lang="en-US" b="0" i="0" u="none" strike="noStrike" dirty="0">
                <a:solidFill>
                  <a:srgbClr val="222222"/>
                </a:solidFill>
                <a:effectLst/>
                <a:latin typeface="Times New Roman" panose="02020603050405020304" pitchFamily="18" charset="0"/>
                <a:hlinkClick r:id="rId3"/>
              </a:rPr>
              <a:t>Zech. 12:10</a:t>
            </a:r>
            <a:r>
              <a:rPr lang="en-US" b="0" i="0" dirty="0">
                <a:solidFill>
                  <a:srgbClr val="222222"/>
                </a:solidFill>
                <a:effectLst/>
                <a:latin typeface="Times New Roman" panose="02020603050405020304" pitchFamily="18" charset="0"/>
              </a:rPr>
              <a:t>. Now as he stood looking and weeping, behold, three Shining Ones came to him, and saluted him with, “Peace be to thee.” So the first said to him, “Thy sins be forgiven thee,” </a:t>
            </a:r>
            <a:r>
              <a:rPr lang="en-US" b="0" i="0" u="none" strike="noStrike" dirty="0">
                <a:solidFill>
                  <a:srgbClr val="222222"/>
                </a:solidFill>
                <a:effectLst/>
                <a:latin typeface="Times New Roman" panose="02020603050405020304" pitchFamily="18" charset="0"/>
                <a:hlinkClick r:id="rId4"/>
              </a:rPr>
              <a:t>Mark 2:5</a:t>
            </a:r>
            <a:r>
              <a:rPr lang="en-US" b="0" i="0" dirty="0">
                <a:solidFill>
                  <a:srgbClr val="222222"/>
                </a:solidFill>
                <a:effectLst/>
                <a:latin typeface="Times New Roman" panose="02020603050405020304" pitchFamily="18" charset="0"/>
              </a:rPr>
              <a:t>; the second stripped him of his rags, and clothed him with change of raiment, </a:t>
            </a:r>
            <a:r>
              <a:rPr lang="en-US" b="0" i="0" u="none" strike="noStrike" dirty="0">
                <a:solidFill>
                  <a:srgbClr val="222222"/>
                </a:solidFill>
                <a:effectLst/>
                <a:latin typeface="Times New Roman" panose="02020603050405020304" pitchFamily="18" charset="0"/>
                <a:hlinkClick r:id="rId5"/>
              </a:rPr>
              <a:t>Zech. 3:4</a:t>
            </a:r>
            <a:r>
              <a:rPr lang="en-US" b="0" i="0" dirty="0">
                <a:solidFill>
                  <a:srgbClr val="222222"/>
                </a:solidFill>
                <a:effectLst/>
                <a:latin typeface="Times New Roman" panose="02020603050405020304" pitchFamily="18" charset="0"/>
              </a:rPr>
              <a:t>; the third also set a mark on his forehead, </a:t>
            </a:r>
            <a:r>
              <a:rPr lang="en-US" b="0" i="0" u="none" strike="noStrike" dirty="0">
                <a:solidFill>
                  <a:srgbClr val="222222"/>
                </a:solidFill>
                <a:effectLst/>
                <a:latin typeface="Times New Roman" panose="02020603050405020304" pitchFamily="18" charset="0"/>
                <a:hlinkClick r:id="rId6"/>
              </a:rPr>
              <a:t>Eph. 1:13</a:t>
            </a:r>
            <a:r>
              <a:rPr lang="en-US" b="0" i="0" dirty="0">
                <a:solidFill>
                  <a:srgbClr val="222222"/>
                </a:solidFill>
                <a:effectLst/>
                <a:latin typeface="Times New Roman" panose="02020603050405020304" pitchFamily="18" charset="0"/>
              </a:rPr>
              <a:t>, and gave him a roll with a seal upon it, which he bid him look on as he ran, and that he should give it in at the celestial gate: so they went their way</a:t>
            </a:r>
            <a:r>
              <a:rPr lang="en-US" b="1" i="1" dirty="0">
                <a:solidFill>
                  <a:srgbClr val="222222"/>
                </a:solidFill>
                <a:effectLst/>
                <a:latin typeface="Times New Roman" panose="02020603050405020304" pitchFamily="18" charset="0"/>
              </a:rPr>
              <a:t>. Then Christian gave three leaps for joy, and went on singing,</a:t>
            </a:r>
          </a:p>
          <a:p>
            <a:pPr marL="0" indent="0">
              <a:buNone/>
            </a:pPr>
            <a:endParaRPr lang="en-US" dirty="0"/>
          </a:p>
        </p:txBody>
      </p:sp>
      <p:pic>
        <p:nvPicPr>
          <p:cNvPr id="11" name="Picture 2" descr="Christian loses his burden at the cross, illustration from 'The Pilgrim's  Progress' by John Bunyan (1628-88)">
            <a:extLst>
              <a:ext uri="{FF2B5EF4-FFF2-40B4-BE49-F238E27FC236}">
                <a16:creationId xmlns:a16="http://schemas.microsoft.com/office/drawing/2014/main" id="{74897C00-1EAE-F848-8B42-45962590D3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2103" y="2228850"/>
            <a:ext cx="1851898"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82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A997-6DEB-184A-9C66-A149CC2D6CD4}"/>
              </a:ext>
            </a:extLst>
          </p:cNvPr>
          <p:cNvSpPr>
            <a:spLocks noGrp="1"/>
          </p:cNvSpPr>
          <p:nvPr>
            <p:ph type="title"/>
          </p:nvPr>
        </p:nvSpPr>
        <p:spPr>
          <a:xfrm>
            <a:off x="571351" y="1070036"/>
            <a:ext cx="7430099" cy="871266"/>
          </a:xfrm>
        </p:spPr>
        <p:txBody>
          <a:bodyPr anchor="ctr">
            <a:normAutofit/>
          </a:bodyPr>
          <a:lstStyle/>
          <a:p>
            <a:r>
              <a:rPr lang="en-US" sz="3000" dirty="0"/>
              <a:t>Romans 5   </a:t>
            </a:r>
            <a:r>
              <a:rPr lang="el-GR" sz="3000" b="1" dirty="0"/>
              <a:t>καυχώμεθα</a:t>
            </a:r>
            <a:endParaRPr lang="en-US" sz="3000" b="1" dirty="0"/>
          </a:p>
        </p:txBody>
      </p:sp>
      <p:sp>
        <p:nvSpPr>
          <p:cNvPr id="3" name="Content Placeholder 2">
            <a:extLst>
              <a:ext uri="{FF2B5EF4-FFF2-40B4-BE49-F238E27FC236}">
                <a16:creationId xmlns:a16="http://schemas.microsoft.com/office/drawing/2014/main" id="{8AC827C9-A233-FF40-AF81-8851BC09ACAD}"/>
              </a:ext>
            </a:extLst>
          </p:cNvPr>
          <p:cNvSpPr>
            <a:spLocks noGrp="1"/>
          </p:cNvSpPr>
          <p:nvPr>
            <p:ph idx="1"/>
          </p:nvPr>
        </p:nvSpPr>
        <p:spPr>
          <a:xfrm>
            <a:off x="20791" y="2040591"/>
            <a:ext cx="9123209" cy="3960159"/>
          </a:xfrm>
        </p:spPr>
        <p:txBody>
          <a:bodyPr anchor="ctr">
            <a:noAutofit/>
          </a:bodyPr>
          <a:lstStyle/>
          <a:p>
            <a:pPr marL="0" indent="0">
              <a:buNone/>
            </a:pPr>
            <a:r>
              <a:rPr lang="en-US" sz="2250" dirty="0"/>
              <a:t>1 Therefore, having been justified by faith, we have peace with God through our Lord Jesus Christ, 2 through whom also we have obtained our introduction by faith into this grace in which we stand; and we </a:t>
            </a:r>
            <a:r>
              <a:rPr lang="en-US" sz="2250" b="1" u="sng" dirty="0">
                <a:highlight>
                  <a:srgbClr val="FFFF00"/>
                </a:highlight>
              </a:rPr>
              <a:t>exult</a:t>
            </a:r>
            <a:r>
              <a:rPr lang="en-US" sz="2250" dirty="0"/>
              <a:t> in hope of the glory of God. 3 And not only this, but we also exult in our tribulations, knowing that tribulation brings about perseverance; 4 and perseverance, proven character; and proven character, hope; 5 and hope does not disappoint, because the love of God has been poured out within our hearts through the Holy Spirit who was given to us.</a:t>
            </a:r>
          </a:p>
          <a:p>
            <a:pPr marL="0" indent="0">
              <a:buNone/>
            </a:pPr>
            <a:r>
              <a:rPr lang="en-US" sz="2250" dirty="0"/>
              <a:t>11 And not only this, but we also exult in God through our Lord Jesus Christ, through whom we have now received the reconciliation.</a:t>
            </a:r>
          </a:p>
        </p:txBody>
      </p:sp>
    </p:spTree>
    <p:extLst>
      <p:ext uri="{BB962C8B-B14F-4D97-AF65-F5344CB8AC3E}">
        <p14:creationId xmlns:p14="http://schemas.microsoft.com/office/powerpoint/2010/main" val="188084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intaining The Glory Of God In Your Life - The Christian Brethren Church">
            <a:extLst>
              <a:ext uri="{FF2B5EF4-FFF2-40B4-BE49-F238E27FC236}">
                <a16:creationId xmlns:a16="http://schemas.microsoft.com/office/drawing/2014/main" id="{79849716-9639-7A40-AB51-F61042EC0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9" y="857250"/>
            <a:ext cx="921543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2EE719-5850-454E-83A2-D7931C188DCA}"/>
              </a:ext>
            </a:extLst>
          </p:cNvPr>
          <p:cNvSpPr>
            <a:spLocks noGrp="1"/>
          </p:cNvSpPr>
          <p:nvPr>
            <p:ph type="title"/>
          </p:nvPr>
        </p:nvSpPr>
        <p:spPr>
          <a:xfrm>
            <a:off x="628650" y="1064373"/>
            <a:ext cx="7886700" cy="1325563"/>
          </a:xfrm>
        </p:spPr>
        <p:txBody>
          <a:bodyPr/>
          <a:lstStyle/>
          <a:p>
            <a:r>
              <a:rPr lang="en-US" dirty="0">
                <a:solidFill>
                  <a:srgbClr val="FFFED2"/>
                </a:solidFill>
              </a:rPr>
              <a:t>We exult in </a:t>
            </a:r>
            <a:r>
              <a:rPr lang="en-US" b="1" i="1" u="sng" dirty="0">
                <a:solidFill>
                  <a:srgbClr val="FFFED2"/>
                </a:solidFill>
              </a:rPr>
              <a:t>hope of the glory of God.</a:t>
            </a:r>
          </a:p>
        </p:txBody>
      </p:sp>
    </p:spTree>
    <p:extLst>
      <p:ext uri="{BB962C8B-B14F-4D97-AF65-F5344CB8AC3E}">
        <p14:creationId xmlns:p14="http://schemas.microsoft.com/office/powerpoint/2010/main" val="255568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A997-6DEB-184A-9C66-A149CC2D6CD4}"/>
              </a:ext>
            </a:extLst>
          </p:cNvPr>
          <p:cNvSpPr>
            <a:spLocks noGrp="1"/>
          </p:cNvSpPr>
          <p:nvPr>
            <p:ph type="title"/>
          </p:nvPr>
        </p:nvSpPr>
        <p:spPr>
          <a:xfrm>
            <a:off x="571351" y="1070036"/>
            <a:ext cx="7430099" cy="871266"/>
          </a:xfrm>
        </p:spPr>
        <p:txBody>
          <a:bodyPr anchor="ctr">
            <a:normAutofit fontScale="90000"/>
          </a:bodyPr>
          <a:lstStyle/>
          <a:p>
            <a:r>
              <a:rPr lang="en-US" sz="3000" dirty="0"/>
              <a:t>Romans 5: Exult in the Hope of the Glory of God</a:t>
            </a:r>
          </a:p>
        </p:txBody>
      </p:sp>
      <p:sp>
        <p:nvSpPr>
          <p:cNvPr id="3" name="Content Placeholder 2">
            <a:extLst>
              <a:ext uri="{FF2B5EF4-FFF2-40B4-BE49-F238E27FC236}">
                <a16:creationId xmlns:a16="http://schemas.microsoft.com/office/drawing/2014/main" id="{8AC827C9-A233-FF40-AF81-8851BC09ACAD}"/>
              </a:ext>
            </a:extLst>
          </p:cNvPr>
          <p:cNvSpPr>
            <a:spLocks noGrp="1"/>
          </p:cNvSpPr>
          <p:nvPr>
            <p:ph idx="1"/>
          </p:nvPr>
        </p:nvSpPr>
        <p:spPr>
          <a:xfrm>
            <a:off x="20791" y="2040591"/>
            <a:ext cx="9123209" cy="3960159"/>
          </a:xfrm>
        </p:spPr>
        <p:txBody>
          <a:bodyPr anchor="ctr">
            <a:noAutofit/>
          </a:bodyPr>
          <a:lstStyle/>
          <a:p>
            <a:pPr marL="0" indent="0">
              <a:buNone/>
            </a:pPr>
            <a:r>
              <a:rPr lang="en-US" sz="1875" dirty="0"/>
              <a:t>6 For while we were still helpless, at the right time Christ died for the ungodly. 7 For one will hardly die for a righteous man; though perhaps for the good man someone would dare even to die</a:t>
            </a:r>
            <a:r>
              <a:rPr lang="en-US" sz="1875" b="1" i="1" u="sng" dirty="0">
                <a:solidFill>
                  <a:srgbClr val="FF0000"/>
                </a:solidFill>
              </a:rPr>
              <a:t>. 8 But God demonstrates His own love toward us, in that while we were yet sinners, Christ died for us. </a:t>
            </a:r>
            <a:r>
              <a:rPr lang="en-US" sz="1875" dirty="0"/>
              <a:t>9 Much more then, having now been justified by His blood, we shall be saved from the wrath of God through Him. 10 For if while we were enemies we were reconciled to God through the death of His Son, much more, having been reconciled, we shall be saved by His life. 11 And not only this, but we also exult in God through our Lord Jesus Christ, through whom we have now received the reconciliation.</a:t>
            </a:r>
          </a:p>
          <a:p>
            <a:pPr marL="0" indent="0">
              <a:buNone/>
            </a:pPr>
            <a:r>
              <a:rPr lang="en-US" sz="1875" dirty="0"/>
              <a:t>. 11 And not only this, </a:t>
            </a:r>
            <a:r>
              <a:rPr lang="en-US" sz="1875" b="1" i="1" u="sng" dirty="0">
                <a:solidFill>
                  <a:srgbClr val="FF0000"/>
                </a:solidFill>
              </a:rPr>
              <a:t>but we also exult in God through our Lord Jesus Christ</a:t>
            </a:r>
            <a:r>
              <a:rPr lang="en-US" sz="1875" dirty="0"/>
              <a:t>, through whom we have now received the reconciliation.</a:t>
            </a:r>
          </a:p>
        </p:txBody>
      </p:sp>
    </p:spTree>
    <p:extLst>
      <p:ext uri="{BB962C8B-B14F-4D97-AF65-F5344CB8AC3E}">
        <p14:creationId xmlns:p14="http://schemas.microsoft.com/office/powerpoint/2010/main" val="29792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A997-6DEB-184A-9C66-A149CC2D6CD4}"/>
              </a:ext>
            </a:extLst>
          </p:cNvPr>
          <p:cNvSpPr>
            <a:spLocks noGrp="1"/>
          </p:cNvSpPr>
          <p:nvPr>
            <p:ph type="title"/>
          </p:nvPr>
        </p:nvSpPr>
        <p:spPr>
          <a:xfrm>
            <a:off x="571351" y="1070036"/>
            <a:ext cx="7430099" cy="871266"/>
          </a:xfrm>
        </p:spPr>
        <p:txBody>
          <a:bodyPr anchor="ctr">
            <a:normAutofit/>
          </a:bodyPr>
          <a:lstStyle/>
          <a:p>
            <a:r>
              <a:rPr lang="en-US" sz="3000" dirty="0"/>
              <a:t>Romans 5  Exult in our Tribulations</a:t>
            </a:r>
          </a:p>
        </p:txBody>
      </p:sp>
      <p:sp>
        <p:nvSpPr>
          <p:cNvPr id="3" name="Content Placeholder 2">
            <a:extLst>
              <a:ext uri="{FF2B5EF4-FFF2-40B4-BE49-F238E27FC236}">
                <a16:creationId xmlns:a16="http://schemas.microsoft.com/office/drawing/2014/main" id="{8AC827C9-A233-FF40-AF81-8851BC09ACAD}"/>
              </a:ext>
            </a:extLst>
          </p:cNvPr>
          <p:cNvSpPr>
            <a:spLocks noGrp="1"/>
          </p:cNvSpPr>
          <p:nvPr>
            <p:ph idx="1"/>
          </p:nvPr>
        </p:nvSpPr>
        <p:spPr>
          <a:xfrm>
            <a:off x="20791" y="2040591"/>
            <a:ext cx="9123209" cy="3960159"/>
          </a:xfrm>
        </p:spPr>
        <p:txBody>
          <a:bodyPr anchor="ctr">
            <a:noAutofit/>
          </a:bodyPr>
          <a:lstStyle/>
          <a:p>
            <a:pPr marL="0" indent="0">
              <a:buNone/>
            </a:pPr>
            <a:r>
              <a:rPr lang="en-US" sz="1875" dirty="0"/>
              <a:t>1 Therefore, having been justified by faith, we have peace with God through our Lord Jesus Christ, 2 through whom also we have obtained our introduction by faith into this grace in which we stand; and we </a:t>
            </a:r>
            <a:r>
              <a:rPr lang="en-US" sz="1875" b="1" u="sng" dirty="0">
                <a:highlight>
                  <a:srgbClr val="FFFF00"/>
                </a:highlight>
              </a:rPr>
              <a:t>exult</a:t>
            </a:r>
            <a:r>
              <a:rPr lang="en-US" sz="1875" dirty="0"/>
              <a:t> in </a:t>
            </a:r>
            <a:r>
              <a:rPr lang="en-US" sz="1875" dirty="0">
                <a:solidFill>
                  <a:srgbClr val="FF0000"/>
                </a:solidFill>
              </a:rPr>
              <a:t>hope of the glory of God</a:t>
            </a:r>
            <a:r>
              <a:rPr lang="en-US" sz="1875" dirty="0"/>
              <a:t>. 3 And not only this, but we also </a:t>
            </a:r>
            <a:r>
              <a:rPr lang="en-US" sz="1875" b="1" u="sng" dirty="0">
                <a:highlight>
                  <a:srgbClr val="FFFF00"/>
                </a:highlight>
              </a:rPr>
              <a:t>exult</a:t>
            </a:r>
            <a:r>
              <a:rPr lang="en-US" sz="1875" dirty="0"/>
              <a:t> in our </a:t>
            </a:r>
            <a:r>
              <a:rPr lang="en-US" sz="1875" dirty="0">
                <a:solidFill>
                  <a:srgbClr val="FF0000"/>
                </a:solidFill>
              </a:rPr>
              <a:t>tribulations</a:t>
            </a:r>
            <a:r>
              <a:rPr lang="en-US" sz="1875" dirty="0"/>
              <a:t>, knowing that tribulation brings about perseverance; 4 and perseverance, proven character; and proven character, hope; 5 and hope does not disappoint, because the love of God has been poured out within our hearts through the Holy Spirit who was given to us…</a:t>
            </a:r>
          </a:p>
          <a:p>
            <a:pPr marL="0" indent="0">
              <a:buNone/>
            </a:pPr>
            <a:r>
              <a:rPr lang="en-US" sz="1875" dirty="0"/>
              <a:t>11 And not only this, but we also exult in God through our Lord Jesus Christ, through whom we have now received the reconciliation.</a:t>
            </a:r>
          </a:p>
        </p:txBody>
      </p:sp>
    </p:spTree>
    <p:extLst>
      <p:ext uri="{BB962C8B-B14F-4D97-AF65-F5344CB8AC3E}">
        <p14:creationId xmlns:p14="http://schemas.microsoft.com/office/powerpoint/2010/main" val="135909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0B08-2F16-0944-A977-C95FE755ED54}"/>
              </a:ext>
            </a:extLst>
          </p:cNvPr>
          <p:cNvSpPr>
            <a:spLocks noGrp="1"/>
          </p:cNvSpPr>
          <p:nvPr>
            <p:ph type="title"/>
          </p:nvPr>
        </p:nvSpPr>
        <p:spPr>
          <a:xfrm>
            <a:off x="627509" y="1400174"/>
            <a:ext cx="4501583" cy="1121569"/>
          </a:xfrm>
        </p:spPr>
        <p:txBody>
          <a:bodyPr>
            <a:normAutofit/>
          </a:bodyPr>
          <a:lstStyle/>
          <a:p>
            <a:r>
              <a:rPr lang="en-US" sz="3000" dirty="0"/>
              <a:t>Why Do we now Exult in Tribulations?</a:t>
            </a:r>
          </a:p>
        </p:txBody>
      </p:sp>
      <p:sp>
        <p:nvSpPr>
          <p:cNvPr id="3" name="Content Placeholder 2">
            <a:extLst>
              <a:ext uri="{FF2B5EF4-FFF2-40B4-BE49-F238E27FC236}">
                <a16:creationId xmlns:a16="http://schemas.microsoft.com/office/drawing/2014/main" id="{A62F464B-19F6-F242-B1ED-7B7E381D3A11}"/>
              </a:ext>
            </a:extLst>
          </p:cNvPr>
          <p:cNvSpPr>
            <a:spLocks noGrp="1"/>
          </p:cNvSpPr>
          <p:nvPr>
            <p:ph idx="1"/>
          </p:nvPr>
        </p:nvSpPr>
        <p:spPr>
          <a:xfrm>
            <a:off x="627510" y="2661050"/>
            <a:ext cx="4501583" cy="2796776"/>
          </a:xfrm>
        </p:spPr>
        <p:txBody>
          <a:bodyPr>
            <a:normAutofit/>
          </a:bodyPr>
          <a:lstStyle/>
          <a:p>
            <a:pPr marL="0" indent="0">
              <a:buNone/>
            </a:pPr>
            <a:r>
              <a:rPr lang="el-GR" sz="1500" b="1" dirty="0" err="1">
                <a:latin typeface="Roboto" panose="02000000000000000000" pitchFamily="2" charset="0"/>
              </a:rPr>
              <a:t>Θλῖψις</a:t>
            </a:r>
            <a:r>
              <a:rPr lang="en-US" sz="1500" b="1" dirty="0">
                <a:latin typeface="Roboto" panose="02000000000000000000" pitchFamily="2" charset="0"/>
              </a:rPr>
              <a:t> - </a:t>
            </a:r>
            <a:r>
              <a:rPr lang="en-US" sz="1500" dirty="0">
                <a:latin typeface="Roboto" panose="02000000000000000000" pitchFamily="2" charset="0"/>
              </a:rPr>
              <a:t>"compression, tribulation”- carries the challenge of coping with the internal pressure of a tribulation, especially when feeling there is "no way of escape" ("hemmed in").</a:t>
            </a:r>
            <a:r>
              <a:rPr lang="el-GR" sz="1500" dirty="0">
                <a:latin typeface="Roboto" panose="02000000000000000000" pitchFamily="2" charset="0"/>
              </a:rPr>
              <a:t> </a:t>
            </a:r>
          </a:p>
          <a:p>
            <a:pPr marL="0" indent="0">
              <a:buNone/>
            </a:pPr>
            <a:endParaRPr lang="en-US" sz="1500" dirty="0"/>
          </a:p>
        </p:txBody>
      </p:sp>
      <p:pic>
        <p:nvPicPr>
          <p:cNvPr id="14338" name="Picture 2" descr="Handcrafted Mortar and Pestle - Thai Granite | KROK">
            <a:extLst>
              <a:ext uri="{FF2B5EF4-FFF2-40B4-BE49-F238E27FC236}">
                <a16:creationId xmlns:a16="http://schemas.microsoft.com/office/drawing/2014/main" id="{D11AA435-974A-B14F-8912-A88E779C6A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35"/>
          <a:stretch/>
        </p:blipFill>
        <p:spPr bwMode="auto">
          <a:xfrm>
            <a:off x="5399580" y="857257"/>
            <a:ext cx="3744420" cy="514349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43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9160-5485-2844-A152-124D67CBE6E9}"/>
              </a:ext>
            </a:extLst>
          </p:cNvPr>
          <p:cNvSpPr>
            <a:spLocks noGrp="1"/>
          </p:cNvSpPr>
          <p:nvPr>
            <p:ph type="title"/>
          </p:nvPr>
        </p:nvSpPr>
        <p:spPr/>
        <p:txBody>
          <a:bodyPr/>
          <a:lstStyle/>
          <a:p>
            <a:r>
              <a:rPr lang="en-US" dirty="0"/>
              <a:t>We can now exult in tribulation because</a:t>
            </a:r>
          </a:p>
        </p:txBody>
      </p:sp>
      <p:sp>
        <p:nvSpPr>
          <p:cNvPr id="3" name="Content Placeholder 2">
            <a:extLst>
              <a:ext uri="{FF2B5EF4-FFF2-40B4-BE49-F238E27FC236}">
                <a16:creationId xmlns:a16="http://schemas.microsoft.com/office/drawing/2014/main" id="{9EC8A220-34B1-BC4D-BD8E-5C66B8435CA2}"/>
              </a:ext>
            </a:extLst>
          </p:cNvPr>
          <p:cNvSpPr>
            <a:spLocks noGrp="1"/>
          </p:cNvSpPr>
          <p:nvPr>
            <p:ph idx="1"/>
          </p:nvPr>
        </p:nvSpPr>
        <p:spPr/>
        <p:txBody>
          <a:bodyPr/>
          <a:lstStyle/>
          <a:p>
            <a:r>
              <a:rPr lang="en-US" dirty="0"/>
              <a:t>tribulation -&gt; perseverance; </a:t>
            </a:r>
          </a:p>
          <a:p>
            <a:r>
              <a:rPr lang="en-US" dirty="0"/>
              <a:t>Perseverance -&gt; proven character; </a:t>
            </a:r>
          </a:p>
          <a:p>
            <a:r>
              <a:rPr lang="en-US" dirty="0"/>
              <a:t>Proven character -&gt; hope; </a:t>
            </a:r>
          </a:p>
          <a:p>
            <a:pPr marL="0" indent="0">
              <a:buNone/>
            </a:pPr>
            <a:endParaRPr lang="en-US" dirty="0"/>
          </a:p>
          <a:p>
            <a:pPr marL="0" indent="0">
              <a:buNone/>
            </a:pPr>
            <a:r>
              <a:rPr lang="en-US" dirty="0"/>
              <a:t>5 and hope does not disappoint, because the love of God has been poured out within our hearts through the Holy Spirit who was given to us.</a:t>
            </a:r>
          </a:p>
          <a:p>
            <a:endParaRPr lang="en-US" dirty="0"/>
          </a:p>
        </p:txBody>
      </p:sp>
    </p:spTree>
    <p:extLst>
      <p:ext uri="{BB962C8B-B14F-4D97-AF65-F5344CB8AC3E}">
        <p14:creationId xmlns:p14="http://schemas.microsoft.com/office/powerpoint/2010/main" val="2718561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E69D-1F23-8346-AABF-2A0EF8FE97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C5D9A6-EB3E-7447-903D-1CD7C8BA1060}"/>
              </a:ext>
            </a:extLst>
          </p:cNvPr>
          <p:cNvSpPr>
            <a:spLocks noGrp="1"/>
          </p:cNvSpPr>
          <p:nvPr>
            <p:ph idx="1"/>
          </p:nvPr>
        </p:nvSpPr>
        <p:spPr>
          <a:xfrm>
            <a:off x="0" y="3508281"/>
            <a:ext cx="9144000" cy="2492469"/>
          </a:xfrm>
        </p:spPr>
        <p:txBody>
          <a:bodyPr>
            <a:normAutofit fontScale="85000" lnSpcReduction="20000"/>
          </a:bodyPr>
          <a:lstStyle/>
          <a:p>
            <a:pPr marL="0" indent="0">
              <a:buNone/>
            </a:pPr>
            <a:r>
              <a:rPr lang="en-US" dirty="0"/>
              <a:t>1 Peter 1:6 In this you greatly rejoice, even though now for a little while, if necessary, you have been distressed by various trials, 7 so that the proof of your faith, being more precious than gold which is perishable, even though tested by fire, may be found to result in praise and glory and honor at the revelation of Jesus Christ; 8 and though you have not seen Him, you love Him, and though you do not see Him now, but believe in Him, you greatly rejoice with joy inexpressible and full of glory, 9 obtaining as the outcome of your faith the salvation of your souls. </a:t>
            </a:r>
          </a:p>
          <a:p>
            <a:pPr marL="0" indent="0">
              <a:buNone/>
            </a:pPr>
            <a:endParaRPr lang="en-US" dirty="0"/>
          </a:p>
        </p:txBody>
      </p:sp>
      <p:pic>
        <p:nvPicPr>
          <p:cNvPr id="15362" name="Picture 2" descr="clip art box with question mark - Clip Art Library">
            <a:extLst>
              <a:ext uri="{FF2B5EF4-FFF2-40B4-BE49-F238E27FC236}">
                <a16:creationId xmlns:a16="http://schemas.microsoft.com/office/drawing/2014/main" id="{1903C9FC-5D51-8A4B-8644-6D135B98A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046" y="42519"/>
            <a:ext cx="4795908" cy="346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04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5"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396" name="Rectangle 1639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0523B-C2F9-784A-963B-4DA91E0671BF}"/>
              </a:ext>
            </a:extLst>
          </p:cNvPr>
          <p:cNvSpPr>
            <a:spLocks noGrp="1"/>
          </p:cNvSpPr>
          <p:nvPr>
            <p:ph type="title"/>
          </p:nvPr>
        </p:nvSpPr>
        <p:spPr>
          <a:xfrm>
            <a:off x="5102556" y="762001"/>
            <a:ext cx="3117384" cy="1708244"/>
          </a:xfrm>
        </p:spPr>
        <p:txBody>
          <a:bodyPr anchor="ctr">
            <a:normAutofit/>
          </a:bodyPr>
          <a:lstStyle/>
          <a:p>
            <a:r>
              <a:rPr lang="en-US" sz="3200"/>
              <a:t>5 and hope does not disappoint,  (WHY?)</a:t>
            </a:r>
          </a:p>
        </p:txBody>
      </p:sp>
      <p:pic>
        <p:nvPicPr>
          <p:cNvPr id="16386" name="Picture 2" descr="Work passion, motivation to success and win business competition ...">
            <a:extLst>
              <a:ext uri="{FF2B5EF4-FFF2-40B4-BE49-F238E27FC236}">
                <a16:creationId xmlns:a16="http://schemas.microsoft.com/office/drawing/2014/main" id="{71B18962-15FD-5849-9DB0-4B59D52E39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15" r="32884" b="-2"/>
          <a:stretch/>
        </p:blipFill>
        <p:spPr bwMode="auto">
          <a:xfrm>
            <a:off x="20" y="-2"/>
            <a:ext cx="4571980"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C9024C-3A0D-A446-AE03-A4189428D4C8}"/>
              </a:ext>
            </a:extLst>
          </p:cNvPr>
          <p:cNvSpPr>
            <a:spLocks noGrp="1"/>
          </p:cNvSpPr>
          <p:nvPr>
            <p:ph idx="1"/>
          </p:nvPr>
        </p:nvSpPr>
        <p:spPr>
          <a:xfrm>
            <a:off x="5102556" y="2470245"/>
            <a:ext cx="3117384" cy="3769835"/>
          </a:xfrm>
        </p:spPr>
        <p:txBody>
          <a:bodyPr anchor="ctr">
            <a:normAutofit/>
          </a:bodyPr>
          <a:lstStyle/>
          <a:p>
            <a:pPr marL="0" indent="0">
              <a:buNone/>
            </a:pPr>
            <a:r>
              <a:rPr lang="en-US" sz="2200" dirty="0"/>
              <a:t>because the love of God has been poured out within our hearts through the Holy Spirit who was given to us.</a:t>
            </a:r>
            <a:br>
              <a:rPr lang="en-US" sz="2200" dirty="0"/>
            </a:br>
            <a:endParaRPr lang="en-US" sz="2200" dirty="0"/>
          </a:p>
        </p:txBody>
      </p:sp>
    </p:spTree>
    <p:extLst>
      <p:ext uri="{BB962C8B-B14F-4D97-AF65-F5344CB8AC3E}">
        <p14:creationId xmlns:p14="http://schemas.microsoft.com/office/powerpoint/2010/main" val="423838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ride and groom facing away into sunset&quot; - Playground">
            <a:extLst>
              <a:ext uri="{FF2B5EF4-FFF2-40B4-BE49-F238E27FC236}">
                <a16:creationId xmlns:a16="http://schemas.microsoft.com/office/drawing/2014/main" id="{D1F60E01-A4A1-5C49-AC25-6E26C217F44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988" b="29773"/>
          <a:stretch/>
        </p:blipFill>
        <p:spPr bwMode="auto">
          <a:xfrm>
            <a:off x="15" y="858211"/>
            <a:ext cx="9143985"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4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504C-01CE-8E41-B414-E0755748522D}"/>
              </a:ext>
            </a:extLst>
          </p:cNvPr>
          <p:cNvSpPr>
            <a:spLocks noGrp="1"/>
          </p:cNvSpPr>
          <p:nvPr>
            <p:ph type="title"/>
          </p:nvPr>
        </p:nvSpPr>
        <p:spPr/>
        <p:txBody>
          <a:bodyPr/>
          <a:lstStyle/>
          <a:p>
            <a:r>
              <a:rPr lang="en-US" dirty="0"/>
              <a:t>Causes of Anxiety</a:t>
            </a:r>
          </a:p>
        </p:txBody>
      </p:sp>
      <p:sp>
        <p:nvSpPr>
          <p:cNvPr id="3" name="Content Placeholder 2">
            <a:extLst>
              <a:ext uri="{FF2B5EF4-FFF2-40B4-BE49-F238E27FC236}">
                <a16:creationId xmlns:a16="http://schemas.microsoft.com/office/drawing/2014/main" id="{FC86CFDC-F574-6F41-B49F-644827E8A559}"/>
              </a:ext>
            </a:extLst>
          </p:cNvPr>
          <p:cNvSpPr>
            <a:spLocks noGrp="1"/>
          </p:cNvSpPr>
          <p:nvPr>
            <p:ph idx="1"/>
          </p:nvPr>
        </p:nvSpPr>
        <p:spPr>
          <a:xfrm>
            <a:off x="197224" y="1690690"/>
            <a:ext cx="8946776" cy="4154298"/>
          </a:xfrm>
        </p:spPr>
        <p:txBody>
          <a:bodyPr>
            <a:normAutofit fontScale="85000" lnSpcReduction="20000"/>
          </a:bodyPr>
          <a:lstStyle/>
          <a:p>
            <a:r>
              <a:rPr lang="en-US" dirty="0"/>
              <a:t>Expectation of constant excitement/comfort from the stream dopamine hits </a:t>
            </a:r>
          </a:p>
          <a:p>
            <a:r>
              <a:rPr lang="en-US" dirty="0"/>
              <a:t>No longer experience risk or face practical problems and overcome them</a:t>
            </a:r>
          </a:p>
          <a:p>
            <a:r>
              <a:rPr lang="en-US" dirty="0"/>
              <a:t>Parents are obsessed in 24-hour news cycle and projecting this fear onto their kids</a:t>
            </a:r>
          </a:p>
          <a:p>
            <a:r>
              <a:rPr lang="en-US" dirty="0"/>
              <a:t>Parents end up  “Helicopter Parenting”</a:t>
            </a:r>
          </a:p>
          <a:p>
            <a:r>
              <a:rPr lang="en-US" dirty="0"/>
              <a:t>A blight of loneliness: One-to-many relationships that do little to encourage intimate relationships = Alone together</a:t>
            </a:r>
          </a:p>
          <a:p>
            <a:r>
              <a:rPr lang="en-US" dirty="0"/>
              <a:t>Rise of Therapy in Abagail </a:t>
            </a:r>
            <a:r>
              <a:rPr lang="en-US" dirty="0" err="1"/>
              <a:t>Shrier’s</a:t>
            </a:r>
            <a:r>
              <a:rPr lang="en-US" dirty="0"/>
              <a:t> book “Bad Therapy” =rise of parents hiring therapists for their children precludes them from deep relationships.</a:t>
            </a:r>
          </a:p>
          <a:p>
            <a:pPr marL="0" indent="0">
              <a:buNone/>
            </a:pPr>
            <a:endParaRPr lang="en-US" dirty="0"/>
          </a:p>
          <a:p>
            <a:endParaRPr lang="en-US" dirty="0"/>
          </a:p>
        </p:txBody>
      </p:sp>
    </p:spTree>
    <p:extLst>
      <p:ext uri="{BB962C8B-B14F-4D97-AF65-F5344CB8AC3E}">
        <p14:creationId xmlns:p14="http://schemas.microsoft.com/office/powerpoint/2010/main" val="593453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Walk on water - faith to walk on the water with Jesus">
            <a:extLst>
              <a:ext uri="{FF2B5EF4-FFF2-40B4-BE49-F238E27FC236}">
                <a16:creationId xmlns:a16="http://schemas.microsoft.com/office/drawing/2014/main" id="{701263B0-EE35-5446-861A-2922DAF2C9A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667" b="10063"/>
          <a:stretch/>
        </p:blipFill>
        <p:spPr bwMode="auto">
          <a:xfrm>
            <a:off x="16" y="857258"/>
            <a:ext cx="9143984" cy="5143491"/>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59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2D4A-4AA5-3541-805E-4B7B701479B1}"/>
              </a:ext>
            </a:extLst>
          </p:cNvPr>
          <p:cNvSpPr>
            <a:spLocks noGrp="1"/>
          </p:cNvSpPr>
          <p:nvPr>
            <p:ph type="ctrTitle"/>
          </p:nvPr>
        </p:nvSpPr>
        <p:spPr>
          <a:xfrm>
            <a:off x="888558" y="1005193"/>
            <a:ext cx="7394714" cy="482098"/>
          </a:xfrm>
        </p:spPr>
        <p:txBody>
          <a:bodyPr>
            <a:normAutofit/>
          </a:bodyPr>
          <a:lstStyle/>
          <a:p>
            <a:r>
              <a:rPr lang="en-US" sz="2700" dirty="0"/>
              <a:t>The Path to Hope and Joy</a:t>
            </a:r>
          </a:p>
        </p:txBody>
      </p:sp>
      <p:sp>
        <p:nvSpPr>
          <p:cNvPr id="3" name="Subtitle 2">
            <a:extLst>
              <a:ext uri="{FF2B5EF4-FFF2-40B4-BE49-F238E27FC236}">
                <a16:creationId xmlns:a16="http://schemas.microsoft.com/office/drawing/2014/main" id="{E554714C-5F31-BF4D-8629-B63DF26ABE7B}"/>
              </a:ext>
            </a:extLst>
          </p:cNvPr>
          <p:cNvSpPr>
            <a:spLocks noGrp="1"/>
          </p:cNvSpPr>
          <p:nvPr>
            <p:ph type="subTitle" idx="1"/>
          </p:nvPr>
        </p:nvSpPr>
        <p:spPr>
          <a:xfrm>
            <a:off x="188259" y="4230693"/>
            <a:ext cx="8955741" cy="2613536"/>
          </a:xfrm>
        </p:spPr>
        <p:txBody>
          <a:bodyPr>
            <a:noAutofit/>
          </a:bodyPr>
          <a:lstStyle/>
          <a:p>
            <a:pPr marL="342900" indent="-342900" algn="l">
              <a:buFont typeface="+mj-lt"/>
              <a:buAutoNum type="arabicPeriod"/>
            </a:pPr>
            <a:r>
              <a:rPr lang="en-US" sz="1875" dirty="0"/>
              <a:t>You have a foundation of redemption from your sins and are at peace with a Holy God</a:t>
            </a:r>
          </a:p>
          <a:p>
            <a:pPr marL="342900" indent="-342900" algn="l">
              <a:buFont typeface="+mj-lt"/>
              <a:buAutoNum type="arabicPeriod"/>
            </a:pPr>
            <a:r>
              <a:rPr lang="en-US" sz="1875" dirty="0"/>
              <a:t>You can rejoice that </a:t>
            </a:r>
            <a:br>
              <a:rPr lang="en-US" sz="1875" dirty="0"/>
            </a:br>
            <a:r>
              <a:rPr lang="en-US" sz="1875" dirty="0"/>
              <a:t>	1. you will one day be with God face to face and know true joy and satisfaction.</a:t>
            </a:r>
          </a:p>
          <a:p>
            <a:pPr algn="l"/>
            <a:r>
              <a:rPr lang="en-US" sz="1875" dirty="0"/>
              <a:t>	2 You can be confident that if you face your tribulations with hope – </a:t>
            </a:r>
          </a:p>
          <a:p>
            <a:pPr algn="l"/>
            <a:r>
              <a:rPr lang="en-US" sz="1875" dirty="0"/>
              <a:t>	you will overcome in this life and the next.</a:t>
            </a:r>
          </a:p>
        </p:txBody>
      </p:sp>
      <p:pic>
        <p:nvPicPr>
          <p:cNvPr id="2052" name="Picture 4" descr="My Path to Peace | Sue Massey | Int'l Myeloma Fn">
            <a:extLst>
              <a:ext uri="{FF2B5EF4-FFF2-40B4-BE49-F238E27FC236}">
                <a16:creationId xmlns:a16="http://schemas.microsoft.com/office/drawing/2014/main" id="{8437BFB1-3120-5F40-A027-4202541A2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15" r="-1" b="-1"/>
          <a:stretch/>
        </p:blipFill>
        <p:spPr bwMode="auto">
          <a:xfrm>
            <a:off x="1559859" y="857250"/>
            <a:ext cx="6024282" cy="305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B9B4-3239-B84E-BDC4-443DF663ACEB}"/>
              </a:ext>
            </a:extLst>
          </p:cNvPr>
          <p:cNvSpPr>
            <a:spLocks noGrp="1"/>
          </p:cNvSpPr>
          <p:nvPr>
            <p:ph type="title"/>
          </p:nvPr>
        </p:nvSpPr>
        <p:spPr/>
        <p:txBody>
          <a:bodyPr/>
          <a:lstStyle/>
          <a:p>
            <a:r>
              <a:rPr lang="en-US" dirty="0"/>
              <a:t>Homework/Discussion</a:t>
            </a:r>
          </a:p>
        </p:txBody>
      </p:sp>
      <p:sp>
        <p:nvSpPr>
          <p:cNvPr id="3" name="Content Placeholder 2">
            <a:extLst>
              <a:ext uri="{FF2B5EF4-FFF2-40B4-BE49-F238E27FC236}">
                <a16:creationId xmlns:a16="http://schemas.microsoft.com/office/drawing/2014/main" id="{A475C013-22BC-7E46-A151-E6A75C84E372}"/>
              </a:ext>
            </a:extLst>
          </p:cNvPr>
          <p:cNvSpPr>
            <a:spLocks noGrp="1"/>
          </p:cNvSpPr>
          <p:nvPr>
            <p:ph idx="1"/>
          </p:nvPr>
        </p:nvSpPr>
        <p:spPr/>
        <p:txBody>
          <a:bodyPr/>
          <a:lstStyle/>
          <a:p>
            <a:r>
              <a:rPr lang="en-US" dirty="0"/>
              <a:t>What Fears/Challenges are you facing?</a:t>
            </a:r>
          </a:p>
          <a:p>
            <a:r>
              <a:rPr lang="en-US" dirty="0"/>
              <a:t>Are you facing them with hope and Joy?</a:t>
            </a:r>
          </a:p>
          <a:p>
            <a:r>
              <a:rPr lang="en-US" dirty="0"/>
              <a:t>How do you refill your “hope tank”</a:t>
            </a:r>
          </a:p>
          <a:p>
            <a:r>
              <a:rPr lang="en-US" dirty="0"/>
              <a:t>What discipline do I need to implement so that I grow my hope so I can exult in God and exult in my problems now?</a:t>
            </a:r>
          </a:p>
        </p:txBody>
      </p:sp>
    </p:spTree>
    <p:extLst>
      <p:ext uri="{BB962C8B-B14F-4D97-AF65-F5344CB8AC3E}">
        <p14:creationId xmlns:p14="http://schemas.microsoft.com/office/powerpoint/2010/main" val="179050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4990-4225-6B4B-A012-AC00F980486A}"/>
              </a:ext>
            </a:extLst>
          </p:cNvPr>
          <p:cNvSpPr>
            <a:spLocks noGrp="1"/>
          </p:cNvSpPr>
          <p:nvPr>
            <p:ph type="title"/>
          </p:nvPr>
        </p:nvSpPr>
        <p:spPr>
          <a:xfrm>
            <a:off x="360759" y="3752849"/>
            <a:ext cx="1432182" cy="2452687"/>
          </a:xfrm>
        </p:spPr>
        <p:txBody>
          <a:bodyPr anchor="ctr">
            <a:normAutofit/>
          </a:bodyPr>
          <a:lstStyle/>
          <a:p>
            <a:r>
              <a:rPr lang="en-US" sz="3100" dirty="0"/>
              <a:t>The World Seems Scarier Now</a:t>
            </a:r>
          </a:p>
        </p:txBody>
      </p:sp>
      <p:pic>
        <p:nvPicPr>
          <p:cNvPr id="3074" name="Picture 2" descr="Entropy is everywhere">
            <a:extLst>
              <a:ext uri="{FF2B5EF4-FFF2-40B4-BE49-F238E27FC236}">
                <a16:creationId xmlns:a16="http://schemas.microsoft.com/office/drawing/2014/main" id="{EAB16F6B-4D33-D243-A955-B22CFA27CC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48" b="5093"/>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3D3CA5-AC05-C746-ADCC-D32931699B36}"/>
              </a:ext>
            </a:extLst>
          </p:cNvPr>
          <p:cNvSpPr>
            <a:spLocks noGrp="1"/>
          </p:cNvSpPr>
          <p:nvPr>
            <p:ph idx="1"/>
          </p:nvPr>
        </p:nvSpPr>
        <p:spPr>
          <a:xfrm>
            <a:off x="1792942" y="3710613"/>
            <a:ext cx="7351058" cy="2977057"/>
          </a:xfrm>
        </p:spPr>
        <p:txBody>
          <a:bodyPr anchor="ctr">
            <a:noAutofit/>
          </a:bodyPr>
          <a:lstStyle/>
          <a:p>
            <a:r>
              <a:rPr lang="en-US" sz="2000" dirty="0"/>
              <a:t>Massive Global shifts are going on</a:t>
            </a:r>
          </a:p>
          <a:p>
            <a:r>
              <a:rPr lang="en-US" sz="2000" dirty="0"/>
              <a:t>More Wars covered by the News </a:t>
            </a:r>
          </a:p>
          <a:p>
            <a:r>
              <a:rPr lang="en-US" sz="2000" dirty="0"/>
              <a:t>Many economies have big debt and income problems</a:t>
            </a:r>
          </a:p>
          <a:p>
            <a:r>
              <a:rPr lang="en-US" sz="2000" dirty="0"/>
              <a:t>Access to information is overwhelming, have to triangulate to know what’s real/fake.</a:t>
            </a:r>
          </a:p>
          <a:p>
            <a:r>
              <a:rPr lang="en-US" sz="2000" dirty="0"/>
              <a:t>Property Markets are crazy all over the world</a:t>
            </a:r>
          </a:p>
          <a:p>
            <a:r>
              <a:rPr lang="en-US" sz="2000" dirty="0"/>
              <a:t>Job market looks weirder than ever</a:t>
            </a:r>
          </a:p>
          <a:p>
            <a:r>
              <a:rPr lang="en-US" sz="2000" dirty="0"/>
              <a:t>The whole news and media environment is incentivized to invoke fear or anger</a:t>
            </a:r>
          </a:p>
        </p:txBody>
      </p:sp>
    </p:spTree>
    <p:extLst>
      <p:ext uri="{BB962C8B-B14F-4D97-AF65-F5344CB8AC3E}">
        <p14:creationId xmlns:p14="http://schemas.microsoft.com/office/powerpoint/2010/main" val="307536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Gladiators to 'fight' again at Rome's Colosseum">
            <a:extLst>
              <a:ext uri="{FF2B5EF4-FFF2-40B4-BE49-F238E27FC236}">
                <a16:creationId xmlns:a16="http://schemas.microsoft.com/office/drawing/2014/main" id="{93E675EB-63D6-964C-BE78-5BADE5582A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22" r="-2" b="-2"/>
          <a:stretch/>
        </p:blipFill>
        <p:spPr bwMode="auto">
          <a:xfrm>
            <a:off x="3662269" y="857257"/>
            <a:ext cx="5481731" cy="2523737"/>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484" name="Picture 4" descr="The Lavish Roman Banquet: A Calculated Display Of Debauchery And Power :  The Salt : NPR">
            <a:extLst>
              <a:ext uri="{FF2B5EF4-FFF2-40B4-BE49-F238E27FC236}">
                <a16:creationId xmlns:a16="http://schemas.microsoft.com/office/drawing/2014/main" id="{17088C2A-FA0E-3144-870B-2805599942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171" r="-2" b="5980"/>
          <a:stretch/>
        </p:blipFill>
        <p:spPr bwMode="auto">
          <a:xfrm>
            <a:off x="3662269" y="3477006"/>
            <a:ext cx="5481731" cy="252374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B7808B-5D33-AE44-B523-6DBEBE0773C1}"/>
              </a:ext>
            </a:extLst>
          </p:cNvPr>
          <p:cNvSpPr>
            <a:spLocks noGrp="1"/>
          </p:cNvSpPr>
          <p:nvPr>
            <p:ph type="title"/>
          </p:nvPr>
        </p:nvSpPr>
        <p:spPr>
          <a:xfrm>
            <a:off x="186855" y="400451"/>
            <a:ext cx="3624602" cy="932688"/>
          </a:xfrm>
        </p:spPr>
        <p:txBody>
          <a:bodyPr>
            <a:normAutofit/>
          </a:bodyPr>
          <a:lstStyle/>
          <a:p>
            <a:r>
              <a:rPr lang="en-US" sz="2550" dirty="0"/>
              <a:t>Paul Lived in a Crazy Time</a:t>
            </a:r>
          </a:p>
        </p:txBody>
      </p:sp>
      <p:sp>
        <p:nvSpPr>
          <p:cNvPr id="3" name="Content Placeholder 2">
            <a:extLst>
              <a:ext uri="{FF2B5EF4-FFF2-40B4-BE49-F238E27FC236}">
                <a16:creationId xmlns:a16="http://schemas.microsoft.com/office/drawing/2014/main" id="{1426CDFF-7FD2-764F-8EB2-9BA9DC445BB6}"/>
              </a:ext>
            </a:extLst>
          </p:cNvPr>
          <p:cNvSpPr>
            <a:spLocks noGrp="1"/>
          </p:cNvSpPr>
          <p:nvPr>
            <p:ph idx="1"/>
          </p:nvPr>
        </p:nvSpPr>
        <p:spPr>
          <a:xfrm>
            <a:off x="336043" y="1183341"/>
            <a:ext cx="3624602" cy="5127812"/>
          </a:xfrm>
        </p:spPr>
        <p:txBody>
          <a:bodyPr>
            <a:noAutofit/>
          </a:bodyPr>
          <a:lstStyle/>
          <a:p>
            <a:r>
              <a:rPr lang="en-US" sz="2000" dirty="0"/>
              <a:t>Roman Gladiator Games </a:t>
            </a:r>
          </a:p>
          <a:p>
            <a:r>
              <a:rPr lang="en-US" sz="2000" dirty="0"/>
              <a:t>Temple Prostitutes, crazy morals</a:t>
            </a:r>
          </a:p>
          <a:p>
            <a:r>
              <a:rPr lang="en-US" sz="2000" dirty="0"/>
              <a:t>Life was not sacred or valuable</a:t>
            </a:r>
          </a:p>
          <a:p>
            <a:pPr lvl="1"/>
            <a:r>
              <a:rPr lang="en-US" sz="2000" dirty="0"/>
              <a:t>Exposed infants up to 3 years old</a:t>
            </a:r>
          </a:p>
          <a:p>
            <a:r>
              <a:rPr lang="en-US" sz="2000" dirty="0"/>
              <a:t>War was horrific, prisoners were enslaved</a:t>
            </a:r>
          </a:p>
          <a:p>
            <a:r>
              <a:rPr lang="en-US" sz="2000" dirty="0"/>
              <a:t>Uprisings were common</a:t>
            </a:r>
          </a:p>
          <a:p>
            <a:r>
              <a:rPr lang="en-US" sz="2000" dirty="0"/>
              <a:t>The government was Authoritarian</a:t>
            </a:r>
          </a:p>
          <a:p>
            <a:r>
              <a:rPr lang="en-US" sz="2000" dirty="0"/>
              <a:t>Public torture and killing was common</a:t>
            </a:r>
          </a:p>
          <a:p>
            <a:r>
              <a:rPr lang="en-US" sz="2000" dirty="0"/>
              <a:t>Christianity Wasn’t Popular</a:t>
            </a:r>
          </a:p>
          <a:p>
            <a:pPr marL="0" indent="0">
              <a:buNone/>
            </a:pPr>
            <a:endParaRPr lang="en-US" sz="2000" dirty="0"/>
          </a:p>
        </p:txBody>
      </p:sp>
    </p:spTree>
    <p:extLst>
      <p:ext uri="{BB962C8B-B14F-4D97-AF65-F5344CB8AC3E}">
        <p14:creationId xmlns:p14="http://schemas.microsoft.com/office/powerpoint/2010/main" val="233212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C808-D841-F444-853C-73C0B7AAE483}"/>
              </a:ext>
            </a:extLst>
          </p:cNvPr>
          <p:cNvSpPr>
            <a:spLocks noGrp="1"/>
          </p:cNvSpPr>
          <p:nvPr>
            <p:ph type="title"/>
          </p:nvPr>
        </p:nvSpPr>
        <p:spPr>
          <a:xfrm>
            <a:off x="6086476" y="2029252"/>
            <a:ext cx="2542136" cy="1785511"/>
          </a:xfrm>
        </p:spPr>
        <p:txBody>
          <a:bodyPr vert="horz" lIns="68580" tIns="34290" rIns="68580" bIns="34290" rtlCol="0" anchor="b">
            <a:normAutofit/>
          </a:bodyPr>
          <a:lstStyle/>
          <a:p>
            <a:pPr algn="ctr"/>
            <a:r>
              <a:rPr lang="en-US" sz="2700" dirty="0">
                <a:solidFill>
                  <a:schemeClr val="tx1">
                    <a:lumMod val="85000"/>
                    <a:lumOff val="15000"/>
                  </a:schemeClr>
                </a:solidFill>
              </a:rPr>
              <a:t>What is Your Biggest Problem Right Now?</a:t>
            </a:r>
          </a:p>
        </p:txBody>
      </p:sp>
      <p:pic>
        <p:nvPicPr>
          <p:cNvPr id="5122" name="Picture 2" descr="Big problem Images - Search Images on Everypixel">
            <a:extLst>
              <a:ext uri="{FF2B5EF4-FFF2-40B4-BE49-F238E27FC236}">
                <a16:creationId xmlns:a16="http://schemas.microsoft.com/office/drawing/2014/main" id="{E9F4CC94-1336-D844-8E3E-8C814CACB67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6168"/>
          <a:stretch/>
        </p:blipFill>
        <p:spPr bwMode="auto">
          <a:xfrm>
            <a:off x="15" y="857251"/>
            <a:ext cx="5749180" cy="51434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95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bride and groom facing away into sunset&quot; - Playground">
            <a:extLst>
              <a:ext uri="{FF2B5EF4-FFF2-40B4-BE49-F238E27FC236}">
                <a16:creationId xmlns:a16="http://schemas.microsoft.com/office/drawing/2014/main" id="{D1F60E01-A4A1-5C49-AC25-6E26C217F44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988" b="29773"/>
          <a:stretch/>
        </p:blipFill>
        <p:spPr bwMode="auto">
          <a:xfrm>
            <a:off x="15" y="858211"/>
            <a:ext cx="9143985"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2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DC73-6838-9E49-8CA3-FE91CA2240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B5AC5B-A226-2B4A-8E59-94C6B00ACBC1}"/>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AC3E9369-A285-6046-B1DB-AF07406A358C}"/>
              </a:ext>
            </a:extLst>
          </p:cNvPr>
          <p:cNvSpPr/>
          <p:nvPr/>
        </p:nvSpPr>
        <p:spPr>
          <a:xfrm>
            <a:off x="-268941" y="736227"/>
            <a:ext cx="9654988" cy="5264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74637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3D2A-665C-4F4C-A8E1-B43532C3AB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127708-642D-194D-9050-278098C9D431}"/>
              </a:ext>
            </a:extLst>
          </p:cNvPr>
          <p:cNvSpPr>
            <a:spLocks noGrp="1"/>
          </p:cNvSpPr>
          <p:nvPr>
            <p:ph idx="1"/>
          </p:nvPr>
        </p:nvSpPr>
        <p:spPr/>
        <p:txBody>
          <a:bodyPr/>
          <a:lstStyle/>
          <a:p>
            <a:endParaRPr lang="en-US"/>
          </a:p>
        </p:txBody>
      </p:sp>
      <p:pic>
        <p:nvPicPr>
          <p:cNvPr id="4098" name="Picture 2" descr="Introduction to the Book of Romans – Jon L. Cannon">
            <a:extLst>
              <a:ext uri="{FF2B5EF4-FFF2-40B4-BE49-F238E27FC236}">
                <a16:creationId xmlns:a16="http://schemas.microsoft.com/office/drawing/2014/main" id="{17AB8F25-9F8A-D942-BDBF-B315A4678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019175"/>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0743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2724</TotalTime>
  <Words>2425</Words>
  <Application>Microsoft Office PowerPoint</Application>
  <PresentationFormat>On-screen Show (4:3)</PresentationFormat>
  <Paragraphs>140</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Roboto</vt:lpstr>
      <vt:lpstr>Times New Roman</vt:lpstr>
      <vt:lpstr>Office Theme</vt:lpstr>
      <vt:lpstr>The Path to Hope and Joy</vt:lpstr>
      <vt:lpstr>The Era of Anxiety</vt:lpstr>
      <vt:lpstr>Causes of Anxiety</vt:lpstr>
      <vt:lpstr>The World Seems Scarier Now</vt:lpstr>
      <vt:lpstr>Paul Lived in a Crazy Time</vt:lpstr>
      <vt:lpstr>What is Your Biggest Problem Right Now?</vt:lpstr>
      <vt:lpstr>PowerPoint Presentation</vt:lpstr>
      <vt:lpstr>PowerPoint Presentation</vt:lpstr>
      <vt:lpstr>PowerPoint Presentation</vt:lpstr>
      <vt:lpstr>Romans Summary: Ch 1:1-17</vt:lpstr>
      <vt:lpstr>Romans Summary: Ch 1:18-32</vt:lpstr>
      <vt:lpstr>Romans Summary: Ch 2</vt:lpstr>
      <vt:lpstr>Romans Summary: Ch 3</vt:lpstr>
      <vt:lpstr>Romans Summary: Ch 4</vt:lpstr>
      <vt:lpstr>Faith = Trusting God’s Goodness, Power and Provision Despite Our Circumstances</vt:lpstr>
      <vt:lpstr>Romans 1-4 Quick Overview</vt:lpstr>
      <vt:lpstr>Repeated Review</vt:lpstr>
      <vt:lpstr>Romans 5</vt:lpstr>
      <vt:lpstr>Romans 5: Peace with God   – a sure foundation</vt:lpstr>
      <vt:lpstr>Pilgrim’s Progress – The Third Stage</vt:lpstr>
      <vt:lpstr>Romans 5   καυχώμεθα</vt:lpstr>
      <vt:lpstr>We exult in hope of the glory of God.</vt:lpstr>
      <vt:lpstr>Romans 5: Exult in the Hope of the Glory of God</vt:lpstr>
      <vt:lpstr>Romans 5  Exult in our Tribulations</vt:lpstr>
      <vt:lpstr>Why Do we now Exult in Tribulations?</vt:lpstr>
      <vt:lpstr>We can now exult in tribulation because</vt:lpstr>
      <vt:lpstr>PowerPoint Presentation</vt:lpstr>
      <vt:lpstr>5 and hope does not disappoint,  (WHY?)</vt:lpstr>
      <vt:lpstr>PowerPoint Presentation</vt:lpstr>
      <vt:lpstr>PowerPoint Presentation</vt:lpstr>
      <vt:lpstr>The Path to Hope and Joy</vt:lpstr>
      <vt:lpstr>Homework/Discussion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to Hope and Joy</dc:title>
  <dc:creator>rob bailey</dc:creator>
  <cp:lastModifiedBy>XICF ADMIN</cp:lastModifiedBy>
  <cp:revision>18</cp:revision>
  <dcterms:created xsi:type="dcterms:W3CDTF">2024-04-05T03:05:02Z</dcterms:created>
  <dcterms:modified xsi:type="dcterms:W3CDTF">2024-04-07T15:19:16Z</dcterms:modified>
</cp:coreProperties>
</file>