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92" r:id="rId2"/>
    <p:sldId id="293" r:id="rId3"/>
    <p:sldId id="296" r:id="rId4"/>
    <p:sldId id="303" r:id="rId5"/>
    <p:sldId id="278" r:id="rId6"/>
    <p:sldId id="310" r:id="rId7"/>
    <p:sldId id="285" r:id="rId8"/>
    <p:sldId id="304" r:id="rId9"/>
    <p:sldId id="305" r:id="rId10"/>
    <p:sldId id="295" r:id="rId11"/>
    <p:sldId id="312" r:id="rId12"/>
    <p:sldId id="299" r:id="rId13"/>
    <p:sldId id="314" r:id="rId14"/>
    <p:sldId id="313" r:id="rId15"/>
    <p:sldId id="311" r:id="rId16"/>
    <p:sldId id="300" r:id="rId17"/>
    <p:sldId id="306" r:id="rId18"/>
    <p:sldId id="315" r:id="rId19"/>
    <p:sldId id="308" r:id="rId20"/>
    <p:sldId id="309" r:id="rId21"/>
    <p:sldId id="301" r:id="rId22"/>
    <p:sldId id="27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77"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553"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D69E57-DA2D-489B-8EF0-60E5DBA4E549}" type="datetimeFigureOut">
              <a:rPr lang="en-US" smtClean="0"/>
              <a:pPr/>
              <a:t>6/10/2024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FF9798A-E427-4DF0-A952-C1C413A34AE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722752-2D1C-47BC-97F6-5CD2C1C34C1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22752-2D1C-47BC-97F6-5CD2C1C34C1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22752-2D1C-47BC-97F6-5CD2C1C34C1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22752-2D1C-47BC-97F6-5CD2C1C34C1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722752-2D1C-47BC-97F6-5CD2C1C34C1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22752-2D1C-47BC-97F6-5CD2C1C34C1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22752-2D1C-47BC-97F6-5CD2C1C34C19}" type="datetimeFigureOut">
              <a:rPr lang="en-US" smtClean="0"/>
              <a:pPr/>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22752-2D1C-47BC-97F6-5CD2C1C34C19}" type="datetimeFigureOut">
              <a:rPr lang="en-US" smtClean="0"/>
              <a:pPr/>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22752-2D1C-47BC-97F6-5CD2C1C34C19}" type="datetimeFigureOut">
              <a:rPr lang="en-US" smtClean="0"/>
              <a:pPr/>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22752-2D1C-47BC-97F6-5CD2C1C34C1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22752-2D1C-47BC-97F6-5CD2C1C34C1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F75B9-9604-4F42-9F11-866DE2CBF2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22752-2D1C-47BC-97F6-5CD2C1C34C19}" type="datetimeFigureOut">
              <a:rPr lang="en-US" smtClean="0"/>
              <a:pPr/>
              <a:t>6/10/2024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F75B9-9604-4F42-9F11-866DE2CBF2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biblegateway.com/passage/?search=Luke%2010&amp;version=NI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2359"/>
            <a:ext cx="8001000" cy="6555641"/>
          </a:xfrm>
          <a:prstGeom prst="rect">
            <a:avLst/>
          </a:prstGeom>
        </p:spPr>
        <p:txBody>
          <a:bodyPr wrap="square">
            <a:spAutoFit/>
          </a:bodyPr>
          <a:lstStyle/>
          <a:p>
            <a:pPr algn="ctr"/>
            <a:r>
              <a:rPr lang="en-US" sz="2800" b="1" dirty="0" smtClean="0"/>
              <a:t>Luke 10    -At the Home of Martha and Mary</a:t>
            </a:r>
          </a:p>
          <a:p>
            <a:r>
              <a:rPr lang="en-US" sz="2800" b="1" baseline="30000" dirty="0" smtClean="0"/>
              <a:t>38 </a:t>
            </a:r>
            <a:r>
              <a:rPr lang="en-US" sz="2800" b="1" dirty="0" smtClean="0"/>
              <a:t>As Jesus and his disciples were on their way, he came to a village where a woman named Martha opened her home to him. </a:t>
            </a:r>
            <a:r>
              <a:rPr lang="en-US" sz="2800" b="1" baseline="30000" dirty="0" smtClean="0"/>
              <a:t>39 </a:t>
            </a:r>
            <a:r>
              <a:rPr lang="en-US" sz="2800" b="1" dirty="0" smtClean="0"/>
              <a:t>She had a sister called Mary, who sat at the Lord’s feet listening to what he said. </a:t>
            </a:r>
            <a:r>
              <a:rPr lang="en-US" sz="2800" b="1" baseline="30000" dirty="0" smtClean="0"/>
              <a:t>40 </a:t>
            </a:r>
            <a:r>
              <a:rPr lang="en-US" sz="2800" b="1" dirty="0" smtClean="0"/>
              <a:t>But Martha was distracted by all the preparations that had to be made. She came to him and asked, “Lord, don’t you care that my sister has left me to do the work by myself? Tell her to help me!”</a:t>
            </a:r>
          </a:p>
          <a:p>
            <a:r>
              <a:rPr lang="en-US" sz="2800" b="1" baseline="30000" dirty="0" smtClean="0"/>
              <a:t>41 </a:t>
            </a:r>
            <a:r>
              <a:rPr lang="en-US" sz="2800" b="1" dirty="0" smtClean="0"/>
              <a:t>“Martha, Martha,” the Lord answered, “you are worried and upset about many things, </a:t>
            </a:r>
            <a:r>
              <a:rPr lang="en-US" sz="2800" b="1" baseline="30000" dirty="0" smtClean="0"/>
              <a:t>42 </a:t>
            </a:r>
            <a:r>
              <a:rPr lang="en-US" sz="2800" b="1" dirty="0" smtClean="0"/>
              <a:t>but few things are needed—or indeed only one.</a:t>
            </a:r>
            <a:r>
              <a:rPr lang="en-US" sz="2800" b="1" baseline="30000" dirty="0" smtClean="0"/>
              <a:t>[</a:t>
            </a:r>
            <a:r>
              <a:rPr lang="en-US" sz="2800" b="1" baseline="30000" dirty="0" smtClean="0">
                <a:hlinkClick r:id="rId2" tooltip="See footnote f"/>
              </a:rPr>
              <a:t>f</a:t>
            </a:r>
            <a:r>
              <a:rPr lang="en-US" sz="2800" b="1" baseline="30000" dirty="0" smtClean="0"/>
              <a:t>]</a:t>
            </a:r>
            <a:r>
              <a:rPr lang="en-US" sz="2800" b="1" dirty="0" smtClean="0"/>
              <a:t> Mary has chosen what is better, and it will not be taken away from her.”</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5257799"/>
        </p:xfrm>
        <a:graphic>
          <a:graphicData uri="http://schemas.openxmlformats.org/drawingml/2006/table">
            <a:tbl>
              <a:tblPr/>
              <a:tblGrid>
                <a:gridCol w="4572000"/>
                <a:gridCol w="4572000"/>
              </a:tblGrid>
              <a:tr h="625664">
                <a:tc>
                  <a:txBody>
                    <a:bodyPr/>
                    <a:lstStyle/>
                    <a:p>
                      <a:pPr marL="0" marR="0" algn="ctr" fontAlgn="base">
                        <a:lnSpc>
                          <a:spcPct val="115000"/>
                        </a:lnSpc>
                        <a:spcBef>
                          <a:spcPts val="0"/>
                        </a:spcBef>
                        <a:spcAft>
                          <a:spcPts val="1000"/>
                        </a:spcAft>
                      </a:pPr>
                      <a:r>
                        <a:rPr lang="en-US" sz="2800" b="1">
                          <a:solidFill>
                            <a:srgbClr val="15171A"/>
                          </a:solidFill>
                          <a:latin typeface="Calibri"/>
                          <a:ea typeface="Calibri"/>
                          <a:cs typeface="Times New Roman"/>
                        </a:rPr>
                        <a:t>Our Anger</a:t>
                      </a:r>
                      <a:endParaRPr lang="en-US" sz="2000" b="1">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fontAlgn="base">
                        <a:lnSpc>
                          <a:spcPct val="115000"/>
                        </a:lnSpc>
                        <a:spcBef>
                          <a:spcPts val="0"/>
                        </a:spcBef>
                        <a:spcAft>
                          <a:spcPts val="1000"/>
                        </a:spcAft>
                      </a:pPr>
                      <a:r>
                        <a:rPr lang="en-US" sz="2800" b="1">
                          <a:solidFill>
                            <a:srgbClr val="15171A"/>
                          </a:solidFill>
                          <a:latin typeface="Calibri"/>
                          <a:ea typeface="Calibri"/>
                          <a:cs typeface="Times New Roman"/>
                        </a:rPr>
                        <a:t>God's Anger</a:t>
                      </a:r>
                      <a:endParaRPr lang="en-US" sz="2000" b="1">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42753">
                <a:tc>
                  <a:txBody>
                    <a:bodyPr/>
                    <a:lstStyle/>
                    <a:p>
                      <a:pPr marL="0" marR="0" algn="ctr" fontAlgn="base">
                        <a:lnSpc>
                          <a:spcPct val="100000"/>
                        </a:lnSpc>
                        <a:spcBef>
                          <a:spcPts val="0"/>
                        </a:spcBef>
                        <a:spcAft>
                          <a:spcPts val="1000"/>
                        </a:spcAft>
                      </a:pPr>
                      <a:r>
                        <a:rPr lang="en-US" sz="2800" b="1" dirty="0">
                          <a:solidFill>
                            <a:srgbClr val="15171A"/>
                          </a:solidFill>
                          <a:latin typeface="Calibri"/>
                          <a:ea typeface="Calibri"/>
                          <a:cs typeface="Calibri"/>
                        </a:rPr>
                        <a:t>usually from wounded </a:t>
                      </a:r>
                      <a:endParaRPr lang="en-US" sz="2800" b="1" dirty="0" smtClean="0">
                        <a:solidFill>
                          <a:srgbClr val="15171A"/>
                        </a:solidFill>
                        <a:latin typeface="Calibri"/>
                        <a:ea typeface="Calibri"/>
                        <a:cs typeface="Calibri"/>
                      </a:endParaRPr>
                    </a:p>
                    <a:p>
                      <a:pPr marL="0" marR="0" algn="ctr" fontAlgn="base">
                        <a:lnSpc>
                          <a:spcPct val="100000"/>
                        </a:lnSpc>
                        <a:spcBef>
                          <a:spcPts val="0"/>
                        </a:spcBef>
                        <a:spcAft>
                          <a:spcPts val="1000"/>
                        </a:spcAft>
                      </a:pPr>
                      <a:r>
                        <a:rPr lang="en-US" sz="2800" b="1" dirty="0" smtClean="0">
                          <a:solidFill>
                            <a:srgbClr val="15171A"/>
                          </a:solidFill>
                          <a:latin typeface="Calibri"/>
                          <a:ea typeface="Calibri"/>
                          <a:cs typeface="Calibri"/>
                        </a:rPr>
                        <a:t>pride </a:t>
                      </a:r>
                      <a:r>
                        <a:rPr lang="en-US" sz="2800" b="1" dirty="0">
                          <a:solidFill>
                            <a:srgbClr val="15171A"/>
                          </a:solidFill>
                          <a:latin typeface="Calibri"/>
                          <a:ea typeface="Calibri"/>
                          <a:cs typeface="Calibri"/>
                        </a:rPr>
                        <a:t>/ ego</a:t>
                      </a:r>
                      <a:endParaRPr lang="en-US" sz="2000" b="1" dirty="0">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fontAlgn="base">
                        <a:lnSpc>
                          <a:spcPct val="115000"/>
                        </a:lnSpc>
                        <a:spcBef>
                          <a:spcPts val="0"/>
                        </a:spcBef>
                        <a:spcAft>
                          <a:spcPts val="1000"/>
                        </a:spcAft>
                      </a:pPr>
                      <a:r>
                        <a:rPr lang="en-US" sz="2800" b="1">
                          <a:solidFill>
                            <a:srgbClr val="15171A"/>
                          </a:solidFill>
                          <a:latin typeface="Calibri"/>
                          <a:ea typeface="Calibri"/>
                          <a:cs typeface="Calibri"/>
                        </a:rPr>
                        <a:t>stems from a parent-like love for his children</a:t>
                      </a:r>
                      <a:endParaRPr lang="en-US" sz="2000" b="1">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686787">
                <a:tc>
                  <a:txBody>
                    <a:bodyPr/>
                    <a:lstStyle/>
                    <a:p>
                      <a:pPr marL="0" marR="0" algn="ctr" fontAlgn="base">
                        <a:lnSpc>
                          <a:spcPct val="115000"/>
                        </a:lnSpc>
                        <a:spcBef>
                          <a:spcPts val="0"/>
                        </a:spcBef>
                        <a:spcAft>
                          <a:spcPts val="1000"/>
                        </a:spcAft>
                      </a:pPr>
                      <a:r>
                        <a:rPr lang="en-US" sz="2800" b="1">
                          <a:solidFill>
                            <a:srgbClr val="15171A"/>
                          </a:solidFill>
                          <a:latin typeface="Calibri"/>
                          <a:ea typeface="Calibri"/>
                          <a:cs typeface="Calibri"/>
                        </a:rPr>
                        <a:t>inherently selfish</a:t>
                      </a:r>
                      <a:endParaRPr lang="en-US" sz="2000" b="1">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fontAlgn="base">
                        <a:lnSpc>
                          <a:spcPct val="115000"/>
                        </a:lnSpc>
                        <a:spcBef>
                          <a:spcPts val="0"/>
                        </a:spcBef>
                        <a:spcAft>
                          <a:spcPts val="1000"/>
                        </a:spcAft>
                      </a:pPr>
                      <a:r>
                        <a:rPr lang="en-US" sz="2800" b="1">
                          <a:solidFill>
                            <a:srgbClr val="15171A"/>
                          </a:solidFill>
                          <a:latin typeface="Calibri"/>
                          <a:ea typeface="Calibri"/>
                          <a:cs typeface="Calibri"/>
                        </a:rPr>
                        <a:t>protective of his people</a:t>
                      </a:r>
                      <a:endParaRPr lang="en-US" sz="2000" b="1">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42753">
                <a:tc>
                  <a:txBody>
                    <a:bodyPr/>
                    <a:lstStyle/>
                    <a:p>
                      <a:pPr marL="0" marR="0" algn="ctr" fontAlgn="base">
                        <a:lnSpc>
                          <a:spcPct val="115000"/>
                        </a:lnSpc>
                        <a:spcBef>
                          <a:spcPts val="0"/>
                        </a:spcBef>
                        <a:spcAft>
                          <a:spcPts val="1000"/>
                        </a:spcAft>
                      </a:pPr>
                      <a:r>
                        <a:rPr lang="en-US" sz="2800" b="1" dirty="0">
                          <a:solidFill>
                            <a:srgbClr val="15171A"/>
                          </a:solidFill>
                          <a:latin typeface="Calibri"/>
                          <a:ea typeface="Calibri"/>
                          <a:cs typeface="Calibri"/>
                        </a:rPr>
                        <a:t>disproportionate to the offense</a:t>
                      </a:r>
                      <a:endParaRPr lang="en-US" sz="2000" b="1" dirty="0">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fontAlgn="base">
                        <a:lnSpc>
                          <a:spcPct val="115000"/>
                        </a:lnSpc>
                        <a:spcBef>
                          <a:spcPts val="0"/>
                        </a:spcBef>
                        <a:spcAft>
                          <a:spcPts val="1000"/>
                        </a:spcAft>
                      </a:pPr>
                      <a:r>
                        <a:rPr lang="en-US" sz="2800" b="1">
                          <a:solidFill>
                            <a:srgbClr val="15171A"/>
                          </a:solidFill>
                          <a:latin typeface="Calibri"/>
                          <a:ea typeface="Calibri"/>
                          <a:cs typeface="Calibri"/>
                        </a:rPr>
                        <a:t>the punishment fits the crime</a:t>
                      </a:r>
                      <a:endParaRPr lang="en-US" sz="2000" b="1">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59842">
                <a:tc>
                  <a:txBody>
                    <a:bodyPr/>
                    <a:lstStyle/>
                    <a:p>
                      <a:pPr marL="0" marR="0" algn="ctr" fontAlgn="base">
                        <a:lnSpc>
                          <a:spcPct val="115000"/>
                        </a:lnSpc>
                        <a:spcBef>
                          <a:spcPts val="0"/>
                        </a:spcBef>
                        <a:spcAft>
                          <a:spcPts val="1000"/>
                        </a:spcAft>
                      </a:pPr>
                      <a:r>
                        <a:rPr lang="en-US" sz="2800" b="1">
                          <a:solidFill>
                            <a:srgbClr val="15171A"/>
                          </a:solidFill>
                          <a:latin typeface="Calibri"/>
                          <a:ea typeface="Calibri"/>
                          <a:cs typeface="Calibri"/>
                        </a:rPr>
                        <a:t>quick to flare up</a:t>
                      </a:r>
                      <a:endParaRPr lang="en-US" sz="2000" b="1">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fontAlgn="base">
                        <a:lnSpc>
                          <a:spcPct val="115000"/>
                        </a:lnSpc>
                        <a:spcBef>
                          <a:spcPts val="0"/>
                        </a:spcBef>
                        <a:spcAft>
                          <a:spcPts val="1000"/>
                        </a:spcAft>
                      </a:pPr>
                      <a:r>
                        <a:rPr lang="en-US" sz="2800" b="1" dirty="0">
                          <a:solidFill>
                            <a:srgbClr val="15171A"/>
                          </a:solidFill>
                          <a:latin typeface="Calibri"/>
                          <a:ea typeface="Calibri"/>
                          <a:cs typeface="Calibri"/>
                        </a:rPr>
                        <a:t>on tempo, patiently building up to the right moment</a:t>
                      </a:r>
                      <a:endParaRPr lang="en-US" sz="2000" b="1" dirty="0">
                        <a:latin typeface="Calibri"/>
                        <a:ea typeface="Calibri"/>
                        <a:cs typeface="Times New Roman"/>
                      </a:endParaRPr>
                    </a:p>
                  </a:txBody>
                  <a:tcPr marL="36800" marR="36800" marT="36800" marB="3680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e.JPG"/>
          <p:cNvPicPr>
            <a:picLocks noChangeAspect="1"/>
          </p:cNvPicPr>
          <p:nvPr/>
        </p:nvPicPr>
        <p:blipFill>
          <a:blip r:embed="rId2" cstate="email"/>
          <a:stretch>
            <a:fillRect/>
          </a:stretch>
        </p:blipFill>
        <p:spPr>
          <a:xfrm>
            <a:off x="0" y="0"/>
            <a:ext cx="9168425" cy="6629400"/>
          </a:xfrm>
          <a:prstGeom prst="rect">
            <a:avLst/>
          </a:prstGeom>
          <a:ln>
            <a:solidFill>
              <a:srgbClr val="FF0000"/>
            </a:solidFill>
          </a:ln>
        </p:spPr>
      </p:pic>
      <p:sp>
        <p:nvSpPr>
          <p:cNvPr id="7" name="Oval 6"/>
          <p:cNvSpPr/>
          <p:nvPr/>
        </p:nvSpPr>
        <p:spPr>
          <a:xfrm>
            <a:off x="5410200" y="2590800"/>
            <a:ext cx="1143000" cy="6096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jonah fish.jpg"/>
          <p:cNvPicPr>
            <a:picLocks noChangeAspect="1"/>
          </p:cNvPicPr>
          <p:nvPr/>
        </p:nvPicPr>
        <p:blipFill>
          <a:blip r:embed="rId3" cstate="email"/>
          <a:stretch>
            <a:fillRect/>
          </a:stretch>
        </p:blipFill>
        <p:spPr>
          <a:xfrm>
            <a:off x="685800" y="3581400"/>
            <a:ext cx="985196" cy="81473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neveh.jpg"/>
          <p:cNvPicPr>
            <a:picLocks noChangeAspect="1"/>
          </p:cNvPicPr>
          <p:nvPr/>
        </p:nvPicPr>
        <p:blipFill>
          <a:blip r:embed="rId2" cstate="email"/>
          <a:stretch>
            <a:fillRect/>
          </a:stretch>
        </p:blipFill>
        <p:spPr>
          <a:xfrm>
            <a:off x="3857625" y="3328987"/>
            <a:ext cx="5286375" cy="3529013"/>
          </a:xfrm>
          <a:prstGeom prst="rect">
            <a:avLst/>
          </a:prstGeom>
        </p:spPr>
      </p:pic>
      <p:pic>
        <p:nvPicPr>
          <p:cNvPr id="4" name="Picture 3" descr="nineveh 2.jpg"/>
          <p:cNvPicPr>
            <a:picLocks noChangeAspect="1"/>
          </p:cNvPicPr>
          <p:nvPr/>
        </p:nvPicPr>
        <p:blipFill>
          <a:blip r:embed="rId3" cstate="email"/>
          <a:stretch>
            <a:fillRect/>
          </a:stretch>
        </p:blipFill>
        <p:spPr>
          <a:xfrm>
            <a:off x="0" y="0"/>
            <a:ext cx="6172200" cy="4114800"/>
          </a:xfrm>
          <a:prstGeom prst="rect">
            <a:avLst/>
          </a:prstGeom>
        </p:spPr>
      </p:pic>
      <p:sp>
        <p:nvSpPr>
          <p:cNvPr id="6" name="TextBox 5"/>
          <p:cNvSpPr txBox="1"/>
          <p:nvPr/>
        </p:nvSpPr>
        <p:spPr>
          <a:xfrm>
            <a:off x="6705600" y="762000"/>
            <a:ext cx="1683602" cy="954107"/>
          </a:xfrm>
          <a:prstGeom prst="rect">
            <a:avLst/>
          </a:prstGeom>
          <a:noFill/>
        </p:spPr>
        <p:txBody>
          <a:bodyPr wrap="none" rtlCol="0">
            <a:spAutoFit/>
          </a:bodyPr>
          <a:lstStyle/>
          <a:p>
            <a:r>
              <a:rPr lang="en-US" sz="2800" b="1" dirty="0" smtClean="0"/>
              <a:t>Today</a:t>
            </a:r>
          </a:p>
          <a:p>
            <a:r>
              <a:rPr lang="en-US" sz="2800" b="1" dirty="0" smtClean="0"/>
              <a:t>Mosul, Ira</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ives to nineveh assyria.jpg"/>
          <p:cNvPicPr>
            <a:picLocks noChangeAspect="1"/>
          </p:cNvPicPr>
          <p:nvPr/>
        </p:nvPicPr>
        <p:blipFill>
          <a:blip r:embed="rId2" cstate="email"/>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in alive.jpg"/>
          <p:cNvPicPr>
            <a:picLocks noChangeAspect="1"/>
          </p:cNvPicPr>
          <p:nvPr/>
        </p:nvPicPr>
        <p:blipFill>
          <a:blip r:embed="rId2" cstate="email"/>
          <a:stretch>
            <a:fillRect/>
          </a:stretch>
        </p:blipFill>
        <p:spPr>
          <a:xfrm>
            <a:off x="0" y="0"/>
            <a:ext cx="3657600" cy="2422145"/>
          </a:xfrm>
          <a:prstGeom prst="rect">
            <a:avLst/>
          </a:prstGeom>
        </p:spPr>
      </p:pic>
      <p:pic>
        <p:nvPicPr>
          <p:cNvPr id="4" name="Picture 3" descr="skin alive 2.jpg"/>
          <p:cNvPicPr>
            <a:picLocks noChangeAspect="1"/>
          </p:cNvPicPr>
          <p:nvPr/>
        </p:nvPicPr>
        <p:blipFill>
          <a:blip r:embed="rId3" cstate="email"/>
          <a:stretch>
            <a:fillRect/>
          </a:stretch>
        </p:blipFill>
        <p:spPr>
          <a:xfrm>
            <a:off x="2438400" y="2378869"/>
            <a:ext cx="6705600" cy="447913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onah map.jpg"/>
          <p:cNvPicPr>
            <a:picLocks noChangeAspect="1"/>
          </p:cNvPicPr>
          <p:nvPr/>
        </p:nvPicPr>
        <p:blipFill>
          <a:blip r:embed="rId2" cstate="email"/>
          <a:stretch>
            <a:fillRect/>
          </a:stretch>
        </p:blipFill>
        <p:spPr>
          <a:xfrm>
            <a:off x="0" y="0"/>
            <a:ext cx="9289406" cy="5334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7968272" cy="6278642"/>
          </a:xfrm>
          <a:prstGeom prst="rect">
            <a:avLst/>
          </a:prstGeom>
          <a:noFill/>
        </p:spPr>
        <p:txBody>
          <a:bodyPr wrap="none" rtlCol="0">
            <a:spAutoFit/>
          </a:bodyPr>
          <a:lstStyle/>
          <a:p>
            <a:r>
              <a:rPr lang="en-US" sz="2400" b="1" dirty="0" smtClean="0"/>
              <a:t>Nahum 1         150 years later</a:t>
            </a:r>
          </a:p>
          <a:p>
            <a:endParaRPr lang="en-US" b="1" dirty="0" smtClean="0"/>
          </a:p>
          <a:p>
            <a:r>
              <a:rPr lang="en-US" b="1" dirty="0" smtClean="0"/>
              <a:t>1 A prophecy concerning Nineveh. The book of the vision of Nahum the </a:t>
            </a:r>
            <a:r>
              <a:rPr lang="en-US" b="1" dirty="0" err="1" smtClean="0"/>
              <a:t>Elkoshite</a:t>
            </a:r>
            <a:r>
              <a:rPr lang="en-US" b="1" dirty="0" smtClean="0"/>
              <a:t>.</a:t>
            </a:r>
          </a:p>
          <a:p>
            <a:r>
              <a:rPr lang="en-US" b="1" dirty="0" smtClean="0"/>
              <a:t>The </a:t>
            </a:r>
            <a:r>
              <a:rPr lang="en-US" b="1" cap="small" dirty="0" smtClean="0"/>
              <a:t>Lord</a:t>
            </a:r>
            <a:r>
              <a:rPr lang="en-US" b="1" dirty="0" smtClean="0"/>
              <a:t>’s Anger Against Nineveh</a:t>
            </a:r>
          </a:p>
          <a:p>
            <a:r>
              <a:rPr lang="en-US" b="1" baseline="30000" dirty="0" smtClean="0"/>
              <a:t>2 </a:t>
            </a:r>
            <a:r>
              <a:rPr lang="en-US" b="1" dirty="0" smtClean="0"/>
              <a:t>The </a:t>
            </a:r>
            <a:r>
              <a:rPr lang="en-US" b="1" cap="small" dirty="0" smtClean="0"/>
              <a:t>Lord</a:t>
            </a:r>
            <a:r>
              <a:rPr lang="en-US" b="1" dirty="0" smtClean="0"/>
              <a:t> is a jealous and avenging God;</a:t>
            </a:r>
            <a:br>
              <a:rPr lang="en-US" b="1" dirty="0" smtClean="0"/>
            </a:br>
            <a:r>
              <a:rPr lang="en-US" b="1" dirty="0" smtClean="0"/>
              <a:t>    the </a:t>
            </a:r>
            <a:r>
              <a:rPr lang="en-US" b="1" cap="small" dirty="0" smtClean="0"/>
              <a:t>Lord</a:t>
            </a:r>
            <a:r>
              <a:rPr lang="en-US" b="1" dirty="0" smtClean="0"/>
              <a:t> takes vengeance and is filled with wrath.</a:t>
            </a:r>
            <a:br>
              <a:rPr lang="en-US" b="1" dirty="0" smtClean="0"/>
            </a:br>
            <a:r>
              <a:rPr lang="en-US" b="1" dirty="0" smtClean="0"/>
              <a:t>The </a:t>
            </a:r>
            <a:r>
              <a:rPr lang="en-US" b="1" cap="small" dirty="0" smtClean="0"/>
              <a:t>Lord</a:t>
            </a:r>
            <a:r>
              <a:rPr lang="en-US" b="1" dirty="0" smtClean="0"/>
              <a:t> takes vengeance on his foes</a:t>
            </a:r>
            <a:br>
              <a:rPr lang="en-US" b="1" dirty="0" smtClean="0"/>
            </a:br>
            <a:r>
              <a:rPr lang="en-US" b="1" dirty="0" smtClean="0"/>
              <a:t>    and vents his wrath against his enemies.</a:t>
            </a:r>
            <a:br>
              <a:rPr lang="en-US" b="1" dirty="0" smtClean="0"/>
            </a:br>
            <a:r>
              <a:rPr lang="en-US" b="1" baseline="30000" dirty="0" smtClean="0"/>
              <a:t>3 </a:t>
            </a:r>
            <a:r>
              <a:rPr lang="en-US" b="1" dirty="0" smtClean="0"/>
              <a:t>The </a:t>
            </a:r>
            <a:r>
              <a:rPr lang="en-US" b="1" cap="small" dirty="0" smtClean="0"/>
              <a:t>Lord</a:t>
            </a:r>
            <a:r>
              <a:rPr lang="en-US" b="1" dirty="0" smtClean="0"/>
              <a:t> is slow to anger but great in power;</a:t>
            </a:r>
            <a:br>
              <a:rPr lang="en-US" b="1" dirty="0" smtClean="0"/>
            </a:br>
            <a:r>
              <a:rPr lang="en-US" b="1" dirty="0" smtClean="0"/>
              <a:t>    the </a:t>
            </a:r>
            <a:r>
              <a:rPr lang="en-US" b="1" cap="small" dirty="0" smtClean="0"/>
              <a:t>Lord</a:t>
            </a:r>
            <a:r>
              <a:rPr lang="en-US" b="1" dirty="0" smtClean="0"/>
              <a:t> will not leave the guilty unpunished.</a:t>
            </a:r>
            <a:br>
              <a:rPr lang="en-US" b="1" dirty="0" smtClean="0"/>
            </a:br>
            <a:r>
              <a:rPr lang="en-US" b="1" dirty="0" smtClean="0"/>
              <a:t>His way is in the whirlwind and the storm,</a:t>
            </a:r>
            <a:br>
              <a:rPr lang="en-US" b="1" dirty="0" smtClean="0"/>
            </a:br>
            <a:r>
              <a:rPr lang="en-US" b="1" dirty="0" smtClean="0"/>
              <a:t>    and clouds are the dust of his feet.</a:t>
            </a:r>
          </a:p>
          <a:p>
            <a:endParaRPr lang="en-US" b="1" dirty="0" smtClean="0"/>
          </a:p>
          <a:p>
            <a:r>
              <a:rPr lang="en-US" b="1" dirty="0" smtClean="0"/>
              <a:t>……….</a:t>
            </a:r>
          </a:p>
          <a:p>
            <a:endParaRPr lang="en-US" b="1" dirty="0" smtClean="0"/>
          </a:p>
          <a:p>
            <a:r>
              <a:rPr lang="en-US" b="1" baseline="30000" dirty="0" smtClean="0"/>
              <a:t>14 </a:t>
            </a:r>
            <a:r>
              <a:rPr lang="en-US" b="1" dirty="0" smtClean="0"/>
              <a:t>The </a:t>
            </a:r>
            <a:r>
              <a:rPr lang="en-US" b="1" cap="small" dirty="0" smtClean="0"/>
              <a:t>Lord</a:t>
            </a:r>
            <a:r>
              <a:rPr lang="en-US" b="1" dirty="0" smtClean="0"/>
              <a:t> has given a command concerning you, Nineveh:</a:t>
            </a:r>
            <a:br>
              <a:rPr lang="en-US" b="1" dirty="0" smtClean="0"/>
            </a:br>
            <a:r>
              <a:rPr lang="en-US" b="1" dirty="0" smtClean="0"/>
              <a:t>    “You will have no descendants to bear your name.</a:t>
            </a:r>
            <a:br>
              <a:rPr lang="en-US" b="1" dirty="0" smtClean="0"/>
            </a:br>
            <a:r>
              <a:rPr lang="en-US" b="1" dirty="0" smtClean="0"/>
              <a:t>I will destroy the images and idols</a:t>
            </a:r>
            <a:br>
              <a:rPr lang="en-US" b="1" dirty="0" smtClean="0"/>
            </a:br>
            <a:r>
              <a:rPr lang="en-US" b="1" dirty="0" smtClean="0"/>
              <a:t>    that are in the temple of your gods.</a:t>
            </a:r>
            <a:br>
              <a:rPr lang="en-US" b="1" dirty="0" smtClean="0"/>
            </a:br>
            <a:r>
              <a:rPr lang="en-US" b="1" dirty="0" smtClean="0"/>
              <a:t>I will prepare your grave,</a:t>
            </a:r>
            <a:br>
              <a:rPr lang="en-US" b="1" dirty="0" smtClean="0"/>
            </a:br>
            <a:r>
              <a:rPr lang="en-US" b="1" dirty="0" smtClean="0"/>
              <a:t>    for you are vile.”</a:t>
            </a:r>
          </a:p>
          <a:p>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908762"/>
          </a:xfrm>
          <a:prstGeom prst="rect">
            <a:avLst/>
          </a:prstGeom>
        </p:spPr>
        <p:txBody>
          <a:bodyPr wrap="square">
            <a:spAutoFit/>
          </a:bodyPr>
          <a:lstStyle/>
          <a:p>
            <a:r>
              <a:rPr lang="en-US" sz="2400" b="1" dirty="0" smtClean="0"/>
              <a:t> </a:t>
            </a:r>
            <a:r>
              <a:rPr lang="en-US" sz="2000" b="1" dirty="0" smtClean="0"/>
              <a:t>Genesis 15   Lord is promising Abraham a great nation and promise land</a:t>
            </a:r>
            <a:endParaRPr lang="en-US" sz="2400" b="1" dirty="0" smtClean="0"/>
          </a:p>
          <a:p>
            <a:endParaRPr lang="en-US" sz="2400" b="1" baseline="30000" dirty="0" smtClean="0"/>
          </a:p>
          <a:p>
            <a:r>
              <a:rPr lang="en-US" sz="2400" b="1" baseline="30000" dirty="0" smtClean="0"/>
              <a:t>13 </a:t>
            </a:r>
            <a:r>
              <a:rPr lang="en-US" sz="2400" b="1" dirty="0" smtClean="0"/>
              <a:t>Then the </a:t>
            </a:r>
            <a:r>
              <a:rPr lang="en-US" sz="2400" b="1" cap="small" dirty="0" smtClean="0"/>
              <a:t>Lord</a:t>
            </a:r>
            <a:r>
              <a:rPr lang="en-US" sz="2400" b="1" dirty="0" smtClean="0"/>
              <a:t> said to him, “Know for certain that for </a:t>
            </a:r>
            <a:r>
              <a:rPr lang="en-US" sz="2800" b="1" u="sng" dirty="0" smtClean="0">
                <a:solidFill>
                  <a:srgbClr val="0070C0"/>
                </a:solidFill>
              </a:rPr>
              <a:t>four hundred years </a:t>
            </a:r>
            <a:r>
              <a:rPr lang="en-US" sz="2400" b="1" dirty="0" smtClean="0"/>
              <a:t>your descendants will be strangers in a country not their own and that they will be enslaved and mistreated there. </a:t>
            </a:r>
            <a:r>
              <a:rPr lang="en-US" sz="2400" b="1" baseline="30000" dirty="0" smtClean="0"/>
              <a:t>14 </a:t>
            </a:r>
            <a:r>
              <a:rPr lang="en-US" sz="2400" b="1" dirty="0" smtClean="0"/>
              <a:t>But I will punish the nation they serve as slaves, and afterward they will come out with great possessions. </a:t>
            </a:r>
            <a:r>
              <a:rPr lang="en-US" sz="2400" b="1" baseline="30000" dirty="0" smtClean="0"/>
              <a:t>15 </a:t>
            </a:r>
            <a:r>
              <a:rPr lang="en-US" sz="2400" b="1" dirty="0" smtClean="0"/>
              <a:t>You, however, will go to your ancestors in peace and be buried at a good old age. </a:t>
            </a:r>
            <a:r>
              <a:rPr lang="en-US" sz="2400" b="1" baseline="30000" dirty="0" smtClean="0"/>
              <a:t>16 </a:t>
            </a:r>
            <a:r>
              <a:rPr lang="en-US" sz="2400" b="1" dirty="0" smtClean="0"/>
              <a:t>In the fourth generation your descendants will come back here, </a:t>
            </a:r>
            <a:r>
              <a:rPr lang="en-US" sz="2800" b="1" u="sng" dirty="0" smtClean="0">
                <a:solidFill>
                  <a:srgbClr val="0070C0"/>
                </a:solidFill>
              </a:rPr>
              <a:t>for the sin of the Amorites has not yet reached its full measure</a:t>
            </a:r>
            <a:r>
              <a:rPr lang="en-US" sz="2400" b="1" dirty="0" smtClean="0"/>
              <a:t>.”</a:t>
            </a:r>
            <a:endParaRPr lang="en-US" sz="2400" b="1" dirty="0"/>
          </a:p>
        </p:txBody>
      </p:sp>
      <p:sp>
        <p:nvSpPr>
          <p:cNvPr id="4" name="TextBox 3"/>
          <p:cNvSpPr txBox="1"/>
          <p:nvPr/>
        </p:nvSpPr>
        <p:spPr>
          <a:xfrm>
            <a:off x="76200" y="3962400"/>
            <a:ext cx="5194179" cy="646331"/>
          </a:xfrm>
          <a:prstGeom prst="rect">
            <a:avLst/>
          </a:prstGeom>
          <a:noFill/>
        </p:spPr>
        <p:txBody>
          <a:bodyPr wrap="none" rtlCol="0">
            <a:spAutoFit/>
          </a:bodyPr>
          <a:lstStyle/>
          <a:p>
            <a:r>
              <a:rPr lang="en-US" b="1" dirty="0" smtClean="0"/>
              <a:t>Joshua 10 and 11</a:t>
            </a:r>
          </a:p>
          <a:p>
            <a:r>
              <a:rPr lang="en-US" b="1" dirty="0" smtClean="0"/>
              <a:t>The Lord gave them in to the hands of the Israelites. </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us tables.jpg"/>
          <p:cNvPicPr>
            <a:picLocks noChangeAspect="1"/>
          </p:cNvPicPr>
          <p:nvPr/>
        </p:nvPicPr>
        <p:blipFill>
          <a:blip r:embed="rId2" cstate="email"/>
          <a:stretch>
            <a:fillRect/>
          </a:stretch>
        </p:blipFill>
        <p:spPr>
          <a:xfrm>
            <a:off x="381000" y="152400"/>
            <a:ext cx="7391400" cy="5242270"/>
          </a:xfrm>
          <a:prstGeom prst="rect">
            <a:avLst/>
          </a:prstGeom>
        </p:spPr>
      </p:pic>
      <p:sp>
        <p:nvSpPr>
          <p:cNvPr id="4" name="Rectangle 3"/>
          <p:cNvSpPr/>
          <p:nvPr/>
        </p:nvSpPr>
        <p:spPr>
          <a:xfrm>
            <a:off x="0" y="5486400"/>
            <a:ext cx="8229600" cy="1077218"/>
          </a:xfrm>
          <a:prstGeom prst="rect">
            <a:avLst/>
          </a:prstGeom>
        </p:spPr>
        <p:txBody>
          <a:bodyPr wrap="square">
            <a:spAutoFit/>
          </a:bodyPr>
          <a:lstStyle/>
          <a:p>
            <a:r>
              <a:rPr lang="en-US" sz="2000" b="1" dirty="0" smtClean="0"/>
              <a:t>John 2:15 </a:t>
            </a:r>
            <a:r>
              <a:rPr lang="en-US" sz="1100" b="1" dirty="0" smtClean="0"/>
              <a:t>    </a:t>
            </a:r>
            <a:r>
              <a:rPr lang="en-US" sz="2000" b="1" dirty="0" smtClean="0"/>
              <a:t>Jesus </a:t>
            </a:r>
            <a:r>
              <a:rPr lang="en-US" sz="2400" b="1" u="sng" dirty="0" smtClean="0">
                <a:solidFill>
                  <a:schemeClr val="accent1"/>
                </a:solidFill>
              </a:rPr>
              <a:t>made a whip from some ropes </a:t>
            </a:r>
            <a:r>
              <a:rPr lang="en-US" sz="2000" b="1" dirty="0" smtClean="0"/>
              <a:t>and chased them all out of the Temple. He drove out the sheep and cattle, scattered the money changers’ coins over the floor, and turned over their tables.</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929187"/>
            <a:ext cx="6560963" cy="2462213"/>
          </a:xfrm>
          <a:prstGeom prst="rect">
            <a:avLst/>
          </a:prstGeom>
          <a:noFill/>
        </p:spPr>
        <p:txBody>
          <a:bodyPr wrap="none" rtlCol="0">
            <a:spAutoFit/>
          </a:bodyPr>
          <a:lstStyle/>
          <a:p>
            <a:endParaRPr lang="en-US" sz="2800" b="1" dirty="0" smtClean="0"/>
          </a:p>
          <a:p>
            <a:endParaRPr lang="en-US" dirty="0" smtClean="0"/>
          </a:p>
          <a:p>
            <a:r>
              <a:rPr lang="en-US" sz="2400" b="1" dirty="0" smtClean="0"/>
              <a:t>Luke 17 “Master, they said, have mercy on us!” </a:t>
            </a:r>
          </a:p>
          <a:p>
            <a:r>
              <a:rPr lang="en-US" sz="2400" b="1" dirty="0" smtClean="0"/>
              <a:t>Luke 18 “Jesus, Son of David, have mercy on me!” </a:t>
            </a:r>
          </a:p>
          <a:p>
            <a:r>
              <a:rPr lang="en-US" sz="2400" b="1" dirty="0" smtClean="0"/>
              <a:t>Matthew 17 “Lord, have mercy on my son”</a:t>
            </a:r>
          </a:p>
          <a:p>
            <a:endParaRPr lang="en-US" dirty="0" smtClean="0"/>
          </a:p>
          <a:p>
            <a:endParaRPr lang="en-US" dirty="0"/>
          </a:p>
        </p:txBody>
      </p:sp>
      <p:pic>
        <p:nvPicPr>
          <p:cNvPr id="4" name="Picture 3" descr="ten-lepers-healed-570x305.jpg"/>
          <p:cNvPicPr>
            <a:picLocks noChangeAspect="1"/>
          </p:cNvPicPr>
          <p:nvPr/>
        </p:nvPicPr>
        <p:blipFill>
          <a:blip r:embed="rId2" cstate="email"/>
          <a:stretch>
            <a:fillRect/>
          </a:stretch>
        </p:blipFill>
        <p:spPr>
          <a:xfrm>
            <a:off x="0" y="990600"/>
            <a:ext cx="4841821" cy="2590800"/>
          </a:xfrm>
          <a:prstGeom prst="rect">
            <a:avLst/>
          </a:prstGeom>
        </p:spPr>
      </p:pic>
      <p:pic>
        <p:nvPicPr>
          <p:cNvPr id="5" name="Picture 4" descr="heals blind.jpg"/>
          <p:cNvPicPr>
            <a:picLocks noChangeAspect="1"/>
          </p:cNvPicPr>
          <p:nvPr/>
        </p:nvPicPr>
        <p:blipFill>
          <a:blip r:embed="rId3" cstate="email"/>
          <a:stretch>
            <a:fillRect/>
          </a:stretch>
        </p:blipFill>
        <p:spPr>
          <a:xfrm>
            <a:off x="6868212" y="990600"/>
            <a:ext cx="2199588" cy="2133600"/>
          </a:xfrm>
          <a:prstGeom prst="rect">
            <a:avLst/>
          </a:prstGeom>
        </p:spPr>
      </p:pic>
      <p:pic>
        <p:nvPicPr>
          <p:cNvPr id="6" name="Picture 5" descr="learn_jesus_bethesda.jpg"/>
          <p:cNvPicPr>
            <a:picLocks noChangeAspect="1"/>
          </p:cNvPicPr>
          <p:nvPr/>
        </p:nvPicPr>
        <p:blipFill>
          <a:blip r:embed="rId4" cstate="email"/>
          <a:stretch>
            <a:fillRect/>
          </a:stretch>
        </p:blipFill>
        <p:spPr>
          <a:xfrm>
            <a:off x="304800" y="3657600"/>
            <a:ext cx="2590800" cy="1943100"/>
          </a:xfrm>
          <a:prstGeom prst="rect">
            <a:avLst/>
          </a:prstGeom>
        </p:spPr>
      </p:pic>
      <p:sp>
        <p:nvSpPr>
          <p:cNvPr id="7" name="Rectangle 6"/>
          <p:cNvSpPr/>
          <p:nvPr/>
        </p:nvSpPr>
        <p:spPr>
          <a:xfrm>
            <a:off x="152400" y="76201"/>
            <a:ext cx="8915400" cy="1631216"/>
          </a:xfrm>
          <a:prstGeom prst="rect">
            <a:avLst/>
          </a:prstGeom>
        </p:spPr>
        <p:txBody>
          <a:bodyPr wrap="square">
            <a:spAutoFit/>
          </a:bodyPr>
          <a:lstStyle/>
          <a:p>
            <a:r>
              <a:rPr lang="en-US" sz="2400" b="1" dirty="0" smtClean="0"/>
              <a:t>1 John 4:8   </a:t>
            </a:r>
          </a:p>
          <a:p>
            <a:r>
              <a:rPr lang="en-US" sz="2400" b="1" dirty="0" smtClean="0"/>
              <a:t>Whoever does not love does not know God, because </a:t>
            </a:r>
            <a:r>
              <a:rPr lang="en-US" sz="2800" b="1" u="sng" dirty="0" smtClean="0">
                <a:solidFill>
                  <a:srgbClr val="0070C0"/>
                </a:solidFill>
              </a:rPr>
              <a:t>God is love</a:t>
            </a:r>
            <a:r>
              <a:rPr lang="en-US" sz="2400" b="1" dirty="0" smtClean="0"/>
              <a:t>.</a:t>
            </a:r>
          </a:p>
          <a:p>
            <a:endParaRPr lang="en-US" sz="2400" b="1" dirty="0" smtClean="0"/>
          </a:p>
          <a:p>
            <a:endParaRPr lang="en-US" sz="2400" b="1" dirty="0" smtClean="0"/>
          </a:p>
        </p:txBody>
      </p:sp>
      <p:pic>
        <p:nvPicPr>
          <p:cNvPr id="3" name="Picture 2" descr="cast our demon boy.jpg"/>
          <p:cNvPicPr>
            <a:picLocks noChangeAspect="1"/>
          </p:cNvPicPr>
          <p:nvPr/>
        </p:nvPicPr>
        <p:blipFill>
          <a:blip r:embed="rId5" cstate="email"/>
          <a:stretch>
            <a:fillRect/>
          </a:stretch>
        </p:blipFill>
        <p:spPr>
          <a:xfrm>
            <a:off x="3505200" y="3124200"/>
            <a:ext cx="5105400" cy="2552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xes 1.jpg"/>
          <p:cNvPicPr>
            <a:picLocks noChangeAspect="1"/>
          </p:cNvPicPr>
          <p:nvPr/>
        </p:nvPicPr>
        <p:blipFill>
          <a:blip r:embed="rId2" cstate="email"/>
          <a:stretch>
            <a:fillRect/>
          </a:stretch>
        </p:blipFill>
        <p:spPr>
          <a:xfrm>
            <a:off x="2000250" y="142875"/>
            <a:ext cx="5143500" cy="65722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71194"/>
          </a:xfrm>
          <a:prstGeom prst="rect">
            <a:avLst/>
          </a:prstGeom>
        </p:spPr>
        <p:txBody>
          <a:bodyPr wrap="square">
            <a:spAutoFit/>
          </a:bodyPr>
          <a:lstStyle/>
          <a:p>
            <a:pPr algn="ctr"/>
            <a:r>
              <a:rPr lang="en-US" sz="2800" b="1" dirty="0" smtClean="0"/>
              <a:t>Exodus 34:4-7   NIV</a:t>
            </a:r>
          </a:p>
          <a:p>
            <a:pPr algn="ctr"/>
            <a:endParaRPr lang="en-US" sz="1600" b="1" dirty="0" smtClean="0"/>
          </a:p>
          <a:p>
            <a:r>
              <a:rPr lang="en-US" sz="2800" b="1" baseline="30000" dirty="0" smtClean="0"/>
              <a:t>4 </a:t>
            </a:r>
            <a:r>
              <a:rPr lang="en-US" sz="2800" b="1" dirty="0" smtClean="0"/>
              <a:t>So Moses chiseled out two stone tablets like the first ones and went up Mount Sinai early in the morning, as the </a:t>
            </a:r>
            <a:r>
              <a:rPr lang="en-US" sz="2800" b="1" cap="small" dirty="0" smtClean="0"/>
              <a:t>Lord</a:t>
            </a:r>
            <a:r>
              <a:rPr lang="en-US" sz="2400" b="1" cap="small" dirty="0" smtClean="0"/>
              <a:t>[YAHWEH]</a:t>
            </a:r>
            <a:r>
              <a:rPr lang="en-US" sz="2800" b="1" dirty="0" smtClean="0"/>
              <a:t> had commanded him; and he carried the two stone tablets in his hands. </a:t>
            </a:r>
            <a:r>
              <a:rPr lang="en-US" sz="2800" b="1" baseline="30000" dirty="0" smtClean="0"/>
              <a:t>5 </a:t>
            </a:r>
            <a:r>
              <a:rPr lang="en-US" sz="2800" b="1" dirty="0" smtClean="0"/>
              <a:t>Then the </a:t>
            </a:r>
            <a:r>
              <a:rPr lang="en-US" sz="2800" b="1" cap="small" dirty="0" smtClean="0"/>
              <a:t>Lord</a:t>
            </a:r>
            <a:r>
              <a:rPr lang="en-US" sz="2400" b="1" cap="small" dirty="0" smtClean="0"/>
              <a:t>[YAHWEH]</a:t>
            </a:r>
            <a:r>
              <a:rPr lang="en-US" sz="2400" b="1" dirty="0" smtClean="0"/>
              <a:t> </a:t>
            </a:r>
          </a:p>
          <a:p>
            <a:r>
              <a:rPr lang="en-US" sz="2800" b="1" dirty="0" smtClean="0"/>
              <a:t>came down in the cloud and stood there with him and proclaimed his name, the </a:t>
            </a:r>
            <a:r>
              <a:rPr lang="en-US" sz="2800" b="1" cap="small" dirty="0" smtClean="0"/>
              <a:t>Lord</a:t>
            </a:r>
            <a:r>
              <a:rPr lang="en-US" sz="2400" b="1" cap="small" dirty="0" smtClean="0"/>
              <a:t>[YAHWEH]</a:t>
            </a:r>
            <a:r>
              <a:rPr lang="en-US" sz="2800" b="1" dirty="0" smtClean="0"/>
              <a:t> . </a:t>
            </a:r>
            <a:r>
              <a:rPr lang="en-US" sz="2800" b="1" baseline="30000" dirty="0" smtClean="0"/>
              <a:t>6 </a:t>
            </a:r>
            <a:r>
              <a:rPr lang="en-US" sz="2800" b="1" dirty="0" smtClean="0"/>
              <a:t>And he passed in front of Moses, proclaiming, “The </a:t>
            </a:r>
            <a:r>
              <a:rPr lang="en-US" sz="2800" b="1" cap="small" dirty="0" smtClean="0"/>
              <a:t>Lord</a:t>
            </a:r>
            <a:r>
              <a:rPr lang="en-US" sz="2400" b="1" cap="small" dirty="0" smtClean="0"/>
              <a:t>[YAHWEH]</a:t>
            </a:r>
            <a:r>
              <a:rPr lang="en-US" sz="2800" b="1" dirty="0" smtClean="0"/>
              <a:t> , the </a:t>
            </a:r>
          </a:p>
          <a:p>
            <a:r>
              <a:rPr lang="en-US" sz="2800" b="1" cap="small" dirty="0" smtClean="0"/>
              <a:t>Lord</a:t>
            </a:r>
            <a:r>
              <a:rPr lang="en-US" sz="2400" b="1" cap="small" dirty="0" smtClean="0"/>
              <a:t>[YAHWEH]</a:t>
            </a:r>
            <a:r>
              <a:rPr lang="en-US" sz="2800" b="1" dirty="0" smtClean="0"/>
              <a:t> </a:t>
            </a:r>
            <a:r>
              <a:rPr lang="en-US" sz="2400" b="1" dirty="0" smtClean="0"/>
              <a:t>, </a:t>
            </a:r>
            <a:r>
              <a:rPr lang="en-US" sz="2800" b="1" dirty="0" smtClean="0"/>
              <a:t>the </a:t>
            </a:r>
            <a:r>
              <a:rPr lang="en-US" sz="3200" b="1" u="sng" dirty="0" smtClean="0">
                <a:solidFill>
                  <a:srgbClr val="0070C0"/>
                </a:solidFill>
              </a:rPr>
              <a:t>compassionate</a:t>
            </a:r>
            <a:r>
              <a:rPr lang="en-US" sz="2800" b="1" dirty="0" smtClean="0"/>
              <a:t> and </a:t>
            </a:r>
            <a:r>
              <a:rPr lang="en-US" sz="3200" b="1" u="sng" dirty="0" smtClean="0">
                <a:solidFill>
                  <a:srgbClr val="0070C0"/>
                </a:solidFill>
              </a:rPr>
              <a:t>gracious</a:t>
            </a:r>
            <a:r>
              <a:rPr lang="en-US" sz="3200" b="1" dirty="0" smtClean="0"/>
              <a:t> </a:t>
            </a:r>
            <a:r>
              <a:rPr lang="en-US" sz="2800" b="1" dirty="0" smtClean="0"/>
              <a:t>God, </a:t>
            </a:r>
            <a:r>
              <a:rPr lang="en-US" sz="3200" b="1" u="sng" dirty="0" smtClean="0">
                <a:solidFill>
                  <a:srgbClr val="0070C0"/>
                </a:solidFill>
              </a:rPr>
              <a:t>slow to anger</a:t>
            </a:r>
            <a:r>
              <a:rPr lang="en-US" sz="2800" b="1" dirty="0" smtClean="0"/>
              <a:t>, abounding in </a:t>
            </a:r>
            <a:r>
              <a:rPr lang="en-US" sz="3200" b="1" u="sng" dirty="0" smtClean="0">
                <a:solidFill>
                  <a:srgbClr val="0070C0"/>
                </a:solidFill>
              </a:rPr>
              <a:t>love</a:t>
            </a:r>
            <a:r>
              <a:rPr lang="en-US" sz="2800" b="1" dirty="0" smtClean="0"/>
              <a:t> and </a:t>
            </a:r>
            <a:r>
              <a:rPr lang="en-US" sz="3200" b="1" u="sng" dirty="0" smtClean="0">
                <a:solidFill>
                  <a:srgbClr val="0070C0"/>
                </a:solidFill>
              </a:rPr>
              <a:t>faithfulness</a:t>
            </a:r>
            <a:r>
              <a:rPr lang="en-US" sz="2800" b="1" dirty="0" smtClean="0"/>
              <a:t>,</a:t>
            </a:r>
          </a:p>
          <a:p>
            <a:r>
              <a:rPr lang="en-US" sz="2800" b="1" dirty="0" smtClean="0"/>
              <a:t> </a:t>
            </a:r>
            <a:r>
              <a:rPr lang="en-US" sz="2800" b="1" baseline="30000" dirty="0" smtClean="0"/>
              <a:t>7 </a:t>
            </a:r>
            <a:r>
              <a:rPr lang="en-US" sz="3200" b="1" u="sng" dirty="0" smtClean="0">
                <a:solidFill>
                  <a:srgbClr val="0070C0"/>
                </a:solidFill>
              </a:rPr>
              <a:t>maintaining love </a:t>
            </a:r>
            <a:r>
              <a:rPr lang="en-US" sz="2800" b="1" dirty="0" smtClean="0"/>
              <a:t>to thousands, and </a:t>
            </a:r>
            <a:r>
              <a:rPr lang="en-US" sz="3200" b="1" u="sng" dirty="0" smtClean="0">
                <a:solidFill>
                  <a:srgbClr val="0070C0"/>
                </a:solidFill>
              </a:rPr>
              <a:t>forgiving</a:t>
            </a:r>
            <a:r>
              <a:rPr lang="en-US" sz="3200" b="1" dirty="0" smtClean="0"/>
              <a:t> </a:t>
            </a:r>
            <a:r>
              <a:rPr lang="en-US" sz="2800" b="1" dirty="0" smtClean="0"/>
              <a:t>wickedness, rebellion and sin. Yet he does not leave the guilty unpunished; he </a:t>
            </a:r>
            <a:r>
              <a:rPr lang="en-US" sz="3200" b="1" u="sng" dirty="0" smtClean="0">
                <a:solidFill>
                  <a:srgbClr val="0070C0"/>
                </a:solidFill>
              </a:rPr>
              <a:t>punishes</a:t>
            </a:r>
            <a:r>
              <a:rPr lang="en-US" sz="3200" b="1" dirty="0" smtClean="0"/>
              <a:t> </a:t>
            </a:r>
            <a:r>
              <a:rPr lang="en-US" sz="2800" b="1" dirty="0" smtClean="0"/>
              <a:t>the children and their children for the sin of the parents to the third and fourth generation.”</a:t>
            </a:r>
            <a:endParaRPr 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
            <a:ext cx="7113101" cy="2062103"/>
          </a:xfrm>
          <a:prstGeom prst="rect">
            <a:avLst/>
          </a:prstGeom>
          <a:noFill/>
        </p:spPr>
        <p:txBody>
          <a:bodyPr wrap="none" rtlCol="0">
            <a:spAutoFit/>
          </a:bodyPr>
          <a:lstStyle/>
          <a:p>
            <a:endParaRPr lang="en-US" dirty="0" smtClean="0"/>
          </a:p>
          <a:p>
            <a:r>
              <a:rPr lang="en-US" sz="2000" b="1" dirty="0" smtClean="0"/>
              <a:t>"Sin" is it's own punishment and "righteousness" it's own reward</a:t>
            </a:r>
          </a:p>
          <a:p>
            <a:endParaRPr lang="en-US" dirty="0" smtClean="0"/>
          </a:p>
          <a:p>
            <a:endParaRPr lang="en-US" dirty="0" smtClean="0"/>
          </a:p>
          <a:p>
            <a:endParaRPr lang="en-US" dirty="0" smtClean="0"/>
          </a:p>
          <a:p>
            <a:endParaRPr lang="en-US" dirty="0" smtClean="0"/>
          </a:p>
          <a:p>
            <a:endParaRPr lang="en-US" dirty="0"/>
          </a:p>
        </p:txBody>
      </p:sp>
      <p:pic>
        <p:nvPicPr>
          <p:cNvPr id="3" name="Picture 2" descr="hb9123oi.png"/>
          <p:cNvPicPr>
            <a:picLocks noChangeAspect="1"/>
          </p:cNvPicPr>
          <p:nvPr/>
        </p:nvPicPr>
        <p:blipFill>
          <a:blip r:embed="rId2" cstate="email"/>
          <a:stretch>
            <a:fillRect/>
          </a:stretch>
        </p:blipFill>
        <p:spPr>
          <a:xfrm>
            <a:off x="2743199" y="4800600"/>
            <a:ext cx="3653327" cy="2057400"/>
          </a:xfrm>
          <a:prstGeom prst="rect">
            <a:avLst/>
          </a:prstGeom>
        </p:spPr>
      </p:pic>
      <p:sp>
        <p:nvSpPr>
          <p:cNvPr id="4" name="Rectangle 3"/>
          <p:cNvSpPr/>
          <p:nvPr/>
        </p:nvSpPr>
        <p:spPr>
          <a:xfrm>
            <a:off x="228600" y="838201"/>
            <a:ext cx="8686800" cy="4278094"/>
          </a:xfrm>
          <a:prstGeom prst="rect">
            <a:avLst/>
          </a:prstGeom>
        </p:spPr>
        <p:txBody>
          <a:bodyPr wrap="square">
            <a:spAutoFit/>
          </a:bodyPr>
          <a:lstStyle/>
          <a:p>
            <a:r>
              <a:rPr lang="en-US" sz="2000" b="1" dirty="0" smtClean="0"/>
              <a:t>Romans 1:24-28</a:t>
            </a:r>
          </a:p>
          <a:p>
            <a:r>
              <a:rPr lang="en-US" sz="2000" b="1" baseline="30000" dirty="0" smtClean="0"/>
              <a:t>24 </a:t>
            </a:r>
            <a:r>
              <a:rPr lang="en-US" sz="2000" b="1" dirty="0" smtClean="0"/>
              <a:t>Therefore </a:t>
            </a:r>
            <a:r>
              <a:rPr lang="en-US" sz="2400" b="1" u="sng" dirty="0" smtClean="0">
                <a:solidFill>
                  <a:srgbClr val="0070C0"/>
                </a:solidFill>
              </a:rPr>
              <a:t>God gave them over</a:t>
            </a:r>
            <a:r>
              <a:rPr lang="en-US" sz="2000" b="1" dirty="0" smtClean="0"/>
              <a:t> in the sinful desires of their hearts to sexual impurity for the degrading of their bodies with one another. </a:t>
            </a:r>
            <a:r>
              <a:rPr lang="en-US" sz="2000" b="1" baseline="30000" dirty="0" smtClean="0"/>
              <a:t>25 </a:t>
            </a:r>
            <a:r>
              <a:rPr lang="en-US" sz="2000" b="1" dirty="0" smtClean="0"/>
              <a:t>They exchanged the truth about God for a lie, and worshiped and served created things rather than the Creator—who is forever praised. Amen.</a:t>
            </a:r>
          </a:p>
          <a:p>
            <a:r>
              <a:rPr lang="en-US" sz="2000" b="1" baseline="30000" dirty="0" smtClean="0"/>
              <a:t>26 </a:t>
            </a:r>
            <a:r>
              <a:rPr lang="en-US" sz="2000" b="1" dirty="0" smtClean="0"/>
              <a:t>Because of this, </a:t>
            </a:r>
            <a:r>
              <a:rPr lang="en-US" sz="2400" b="1" u="sng" dirty="0" smtClean="0">
                <a:solidFill>
                  <a:srgbClr val="0070C0"/>
                </a:solidFill>
              </a:rPr>
              <a:t>God gave them over</a:t>
            </a:r>
            <a:r>
              <a:rPr lang="en-US" sz="2000" b="1" dirty="0" smtClean="0"/>
              <a:t> to shameful lusts. Even their women exchanged natural sexual relations for unnatural ones. </a:t>
            </a:r>
            <a:r>
              <a:rPr lang="en-US" sz="2000" b="1" baseline="30000" dirty="0" smtClean="0"/>
              <a:t>27 </a:t>
            </a:r>
            <a:r>
              <a:rPr lang="en-US" sz="2000" b="1" dirty="0" smtClean="0"/>
              <a:t>In the same way the men also abandoned natural relations with women and were inflamed with lust for one another. Men committed shameful acts with other men, and received in themselves the due penalty for their error.</a:t>
            </a:r>
          </a:p>
          <a:p>
            <a:r>
              <a:rPr lang="en-US" sz="2000" b="1" baseline="30000" dirty="0" smtClean="0"/>
              <a:t>28 </a:t>
            </a:r>
            <a:r>
              <a:rPr lang="en-US" sz="2000" b="1" dirty="0" smtClean="0"/>
              <a:t>Furthermore, just as they did not think it worthwhile to retain the knowledge of God, so </a:t>
            </a:r>
            <a:r>
              <a:rPr lang="en-US" sz="2400" b="1" u="sng" dirty="0" smtClean="0">
                <a:solidFill>
                  <a:srgbClr val="0070C0"/>
                </a:solidFill>
              </a:rPr>
              <a:t>God gave them over</a:t>
            </a:r>
            <a:r>
              <a:rPr lang="en-US" sz="2000" b="1" dirty="0" smtClean="0"/>
              <a:t> to a depraved mind, so that they do what ought not to be done.</a:t>
            </a:r>
            <a:endParaRPr lang="en-US" sz="2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d-has-a-name1.png"/>
          <p:cNvPicPr>
            <a:picLocks noChangeAspect="1"/>
          </p:cNvPicPr>
          <p:nvPr/>
        </p:nvPicPr>
        <p:blipFill>
          <a:blip r:embed="rId2" cstate="email"/>
          <a:stretch>
            <a:fillRect/>
          </a:stretch>
        </p:blipFill>
        <p:spPr>
          <a:xfrm>
            <a:off x="0" y="0"/>
            <a:ext cx="9144000" cy="4572000"/>
          </a:xfrm>
          <a:prstGeom prst="rect">
            <a:avLst/>
          </a:prstGeom>
        </p:spPr>
      </p:pic>
      <p:sp>
        <p:nvSpPr>
          <p:cNvPr id="3" name="TextBox 2"/>
          <p:cNvSpPr txBox="1"/>
          <p:nvPr/>
        </p:nvSpPr>
        <p:spPr>
          <a:xfrm>
            <a:off x="3352800" y="4876800"/>
            <a:ext cx="3276600" cy="707886"/>
          </a:xfrm>
          <a:prstGeom prst="rect">
            <a:avLst/>
          </a:prstGeom>
          <a:noFill/>
        </p:spPr>
        <p:txBody>
          <a:bodyPr wrap="square" rtlCol="0">
            <a:spAutoFit/>
          </a:bodyPr>
          <a:lstStyle/>
          <a:p>
            <a:r>
              <a:rPr lang="en-US" sz="4000" b="1" dirty="0" smtClean="0"/>
              <a:t>YAHWEH</a:t>
            </a:r>
            <a:endParaRPr lang="en-US" sz="4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xes 2.jpg"/>
          <p:cNvPicPr>
            <a:picLocks noChangeAspect="1"/>
          </p:cNvPicPr>
          <p:nvPr/>
        </p:nvPicPr>
        <p:blipFill>
          <a:blip r:embed="rId2" cstate="email"/>
          <a:stretch>
            <a:fillRect/>
          </a:stretch>
        </p:blipFill>
        <p:spPr>
          <a:xfrm>
            <a:off x="2000250" y="235743"/>
            <a:ext cx="5143500" cy="63865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xes 1.jpg"/>
          <p:cNvPicPr>
            <a:picLocks noChangeAspect="1"/>
          </p:cNvPicPr>
          <p:nvPr/>
        </p:nvPicPr>
        <p:blipFill>
          <a:blip r:embed="rId2" cstate="email"/>
          <a:stretch>
            <a:fillRect/>
          </a:stretch>
        </p:blipFill>
        <p:spPr>
          <a:xfrm>
            <a:off x="2000250" y="142875"/>
            <a:ext cx="5143500" cy="65722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17196"/>
          </a:xfrm>
          <a:prstGeom prst="rect">
            <a:avLst/>
          </a:prstGeom>
        </p:spPr>
        <p:txBody>
          <a:bodyPr wrap="square">
            <a:spAutoFit/>
          </a:bodyPr>
          <a:lstStyle/>
          <a:p>
            <a:pPr algn="ctr"/>
            <a:r>
              <a:rPr lang="en-US" sz="2800" b="1" dirty="0" smtClean="0"/>
              <a:t>Exodus 34:4-7   NIV</a:t>
            </a:r>
          </a:p>
          <a:p>
            <a:pPr algn="ctr"/>
            <a:endParaRPr lang="en-US" sz="2800" b="1" dirty="0" smtClean="0"/>
          </a:p>
          <a:p>
            <a:r>
              <a:rPr lang="en-US" sz="2800" b="1" baseline="30000" dirty="0" smtClean="0"/>
              <a:t>4 </a:t>
            </a:r>
            <a:r>
              <a:rPr lang="en-US" sz="2800" b="1" dirty="0" smtClean="0"/>
              <a:t>So Moses chiseled out two stone tablets like the first ones and went up Mount Sinai early in the morning, as the </a:t>
            </a:r>
            <a:r>
              <a:rPr lang="en-US" sz="2800" b="1" cap="small" dirty="0" smtClean="0"/>
              <a:t>Lord</a:t>
            </a:r>
            <a:r>
              <a:rPr lang="en-US" sz="2400" b="1" cap="small" dirty="0" smtClean="0"/>
              <a:t>[YAHWEH]</a:t>
            </a:r>
            <a:r>
              <a:rPr lang="en-US" sz="2800" b="1" dirty="0" smtClean="0"/>
              <a:t> had commanded him; and he carried the two stone tablets in his hands. </a:t>
            </a:r>
            <a:r>
              <a:rPr lang="en-US" sz="2800" b="1" baseline="30000" dirty="0" smtClean="0"/>
              <a:t>5 </a:t>
            </a:r>
            <a:r>
              <a:rPr lang="en-US" sz="2800" b="1" dirty="0" smtClean="0"/>
              <a:t>Then the </a:t>
            </a:r>
            <a:r>
              <a:rPr lang="en-US" sz="2800" b="1" cap="small" dirty="0" smtClean="0"/>
              <a:t>Lord</a:t>
            </a:r>
            <a:r>
              <a:rPr lang="en-US" sz="2400" b="1" cap="small" dirty="0" smtClean="0"/>
              <a:t>[YAHWEH]</a:t>
            </a:r>
            <a:r>
              <a:rPr lang="en-US" sz="2400" b="1" dirty="0" smtClean="0"/>
              <a:t> </a:t>
            </a:r>
          </a:p>
          <a:p>
            <a:r>
              <a:rPr lang="en-US" sz="2800" b="1" dirty="0" smtClean="0"/>
              <a:t>came down in the cloud and stood there with him and proclaimed his name, the </a:t>
            </a:r>
            <a:r>
              <a:rPr lang="en-US" sz="2800" b="1" cap="small" dirty="0" smtClean="0"/>
              <a:t>Lord</a:t>
            </a:r>
            <a:r>
              <a:rPr lang="en-US" sz="2400" b="1" cap="small" dirty="0" smtClean="0"/>
              <a:t>[YAHWEH]</a:t>
            </a:r>
            <a:r>
              <a:rPr lang="en-US" sz="2800" b="1" dirty="0" smtClean="0"/>
              <a:t> . </a:t>
            </a:r>
            <a:r>
              <a:rPr lang="en-US" sz="2800" b="1" baseline="30000" dirty="0" smtClean="0"/>
              <a:t>6 </a:t>
            </a:r>
            <a:r>
              <a:rPr lang="en-US" sz="2800" b="1" dirty="0" smtClean="0"/>
              <a:t>And he passed in front of Moses, proclaiming, “The </a:t>
            </a:r>
            <a:r>
              <a:rPr lang="en-US" sz="2800" b="1" cap="small" dirty="0" smtClean="0"/>
              <a:t>Lord</a:t>
            </a:r>
            <a:r>
              <a:rPr lang="en-US" sz="2400" b="1" cap="small" dirty="0" smtClean="0"/>
              <a:t>[YAHWEH]</a:t>
            </a:r>
            <a:r>
              <a:rPr lang="en-US" sz="2800" b="1" dirty="0" smtClean="0"/>
              <a:t> , the </a:t>
            </a:r>
          </a:p>
          <a:p>
            <a:r>
              <a:rPr lang="en-US" sz="2800" b="1" cap="small" dirty="0" smtClean="0"/>
              <a:t>Lord</a:t>
            </a:r>
            <a:r>
              <a:rPr lang="en-US" sz="2400" b="1" cap="small" dirty="0" smtClean="0"/>
              <a:t>[YAHWEH]</a:t>
            </a:r>
            <a:r>
              <a:rPr lang="en-US" sz="2800" b="1" dirty="0" smtClean="0"/>
              <a:t> , </a:t>
            </a:r>
            <a:r>
              <a:rPr lang="en-US" sz="3200" b="1" u="sng" dirty="0" smtClean="0">
                <a:solidFill>
                  <a:srgbClr val="0070C0"/>
                </a:solidFill>
              </a:rPr>
              <a:t>the compassionate and gracious God, </a:t>
            </a:r>
            <a:r>
              <a:rPr lang="en-US" sz="2800" b="1" dirty="0" smtClean="0"/>
              <a:t>slow to anger, abounding in love and faithfulness,</a:t>
            </a:r>
          </a:p>
          <a:p>
            <a:r>
              <a:rPr lang="en-US" sz="2800" b="1" dirty="0" smtClean="0"/>
              <a:t> </a:t>
            </a:r>
            <a:r>
              <a:rPr lang="en-US" sz="2800" b="1" baseline="30000" dirty="0" smtClean="0"/>
              <a:t>7 </a:t>
            </a:r>
            <a:r>
              <a:rPr lang="en-US" sz="2800" b="1" dirty="0" smtClean="0"/>
              <a:t>maintaining love to thousands, and forgiving wickedness, rebellion and sin. Yet he does not leave the guilty unpunished; he punishes the children and their children for the sin of the parents to the third and fourth generation.”</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Compassionate and Gracious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Hebrew = </a:t>
            </a:r>
            <a:r>
              <a:rPr lang="en-US" dirty="0" err="1" smtClean="0"/>
              <a:t>rahum</a:t>
            </a:r>
            <a:r>
              <a:rPr lang="en-US" dirty="0" smtClean="0"/>
              <a:t> we-</a:t>
            </a:r>
            <a:r>
              <a:rPr lang="en-US" dirty="0" err="1" smtClean="0"/>
              <a:t>hanun</a:t>
            </a:r>
            <a:endParaRPr lang="en-US" dirty="0" smtClean="0"/>
          </a:p>
          <a:p>
            <a:pPr>
              <a:buNone/>
            </a:pPr>
            <a:endParaRPr lang="en-US" dirty="0" smtClean="0"/>
          </a:p>
          <a:p>
            <a:pPr>
              <a:buNone/>
            </a:pPr>
            <a:r>
              <a:rPr lang="en-US" dirty="0" smtClean="0"/>
              <a:t>Compassionate =  </a:t>
            </a:r>
            <a:r>
              <a:rPr lang="en-US" dirty="0" err="1" smtClean="0"/>
              <a:t>rahum</a:t>
            </a:r>
            <a:r>
              <a:rPr lang="en-US" dirty="0" smtClean="0"/>
              <a:t>  </a:t>
            </a:r>
          </a:p>
          <a:p>
            <a:pPr>
              <a:buNone/>
            </a:pPr>
            <a:r>
              <a:rPr lang="en-US" dirty="0" smtClean="0"/>
              <a:t>translates Merciful   Or   “Female Womb”</a:t>
            </a:r>
          </a:p>
          <a:p>
            <a:pPr>
              <a:buNone/>
            </a:pPr>
            <a:r>
              <a:rPr lang="en-US" dirty="0" smtClean="0"/>
              <a:t>To feel</a:t>
            </a:r>
          </a:p>
          <a:p>
            <a:pPr>
              <a:buNone/>
            </a:pPr>
            <a:endParaRPr lang="en-US" dirty="0" smtClean="0"/>
          </a:p>
          <a:p>
            <a:pPr>
              <a:buNone/>
            </a:pPr>
            <a:r>
              <a:rPr lang="en-US" dirty="0" smtClean="0"/>
              <a:t>Gracious             =  we-</a:t>
            </a:r>
            <a:r>
              <a:rPr lang="en-US" dirty="0" err="1" smtClean="0"/>
              <a:t>hanun</a:t>
            </a:r>
            <a:endParaRPr lang="en-US" dirty="0" smtClean="0"/>
          </a:p>
          <a:p>
            <a:pPr>
              <a:buNone/>
            </a:pPr>
            <a:r>
              <a:rPr lang="en-US" dirty="0" smtClean="0"/>
              <a:t>To show grace ; to show favor ; to take action</a:t>
            </a:r>
          </a:p>
          <a:p>
            <a:pPr>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84888" y="123646"/>
            <a:ext cx="8597162" cy="61247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Calibri" pitchFamily="34" charset="0"/>
                <a:cs typeface="Calibri" pitchFamily="34" charset="0"/>
              </a:rPr>
              <a:t>First, is based on what we have done… sounds like: </a:t>
            </a: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Calibri" pitchFamily="34" charset="0"/>
                <a:cs typeface="Calibri" pitchFamily="34" charset="0"/>
              </a:rPr>
              <a:t>‘God , </a:t>
            </a:r>
            <a:r>
              <a:rPr kumimoji="0" lang="en-US" sz="2800" b="1" i="0" u="none" strike="noStrike" cap="none" normalizeH="0" baseline="0" dirty="0" err="1" smtClean="0">
                <a:ln>
                  <a:noFill/>
                </a:ln>
                <a:solidFill>
                  <a:schemeClr val="tx1"/>
                </a:solidFill>
                <a:effectLst/>
                <a:ea typeface="Calibri" pitchFamily="34" charset="0"/>
                <a:cs typeface="Calibri" pitchFamily="34" charset="0"/>
              </a:rPr>
              <a:t>im</a:t>
            </a:r>
            <a:r>
              <a:rPr kumimoji="0" lang="en-US" sz="2800" b="1" i="0" u="none" strike="noStrike" cap="none" normalizeH="0" baseline="0" dirty="0" smtClean="0">
                <a:ln>
                  <a:noFill/>
                </a:ln>
                <a:solidFill>
                  <a:schemeClr val="tx1"/>
                </a:solidFill>
                <a:effectLst/>
                <a:ea typeface="Calibri" pitchFamily="34" charset="0"/>
                <a:cs typeface="Calibri" pitchFamily="34" charset="0"/>
              </a:rPr>
              <a:t> a good person, I go to church, I pray,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Calibri" pitchFamily="34" charset="0"/>
                <a:cs typeface="Calibri" pitchFamily="34" charset="0"/>
              </a:rPr>
              <a:t>I volunteer, I give money,  Would you __________’</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dirty="0" smtClean="0">
              <a:cs typeface="Calibri" pitchFamily="34" charset="0"/>
            </a:endParaRPr>
          </a:p>
          <a:p>
            <a:pPr lvl="0" eaLnBrk="0" fontAlgn="base" hangingPunct="0">
              <a:spcBef>
                <a:spcPct val="0"/>
              </a:spcBef>
              <a:spcAft>
                <a:spcPct val="0"/>
              </a:spcAft>
            </a:pPr>
            <a:r>
              <a:rPr kumimoji="0" lang="en-US" sz="2800" b="1" i="0" u="none" strike="noStrike" cap="none" normalizeH="0" baseline="0" dirty="0" smtClean="0">
                <a:ln>
                  <a:noFill/>
                </a:ln>
                <a:solidFill>
                  <a:schemeClr val="tx1"/>
                </a:solidFill>
                <a:effectLst/>
                <a:cs typeface="Arial" pitchFamily="34" charset="0"/>
              </a:rPr>
              <a:t>Second</a:t>
            </a:r>
            <a:r>
              <a:rPr kumimoji="0" lang="en-US" sz="2800" b="0" i="0" u="none" strike="noStrike" cap="none" normalizeH="0" baseline="0" dirty="0" smtClean="0">
                <a:ln>
                  <a:noFill/>
                </a:ln>
                <a:solidFill>
                  <a:schemeClr val="tx1"/>
                </a:solidFill>
                <a:effectLst/>
                <a:cs typeface="Arial" pitchFamily="34" charset="0"/>
              </a:rPr>
              <a:t>, </a:t>
            </a:r>
            <a:r>
              <a:rPr lang="en-US" sz="2800" b="1" dirty="0" smtClean="0"/>
              <a:t>‘God, things are really bad right now, </a:t>
            </a:r>
          </a:p>
          <a:p>
            <a:pPr lvl="0" eaLnBrk="0" fontAlgn="base" hangingPunct="0">
              <a:spcBef>
                <a:spcPct val="0"/>
              </a:spcBef>
              <a:spcAft>
                <a:spcPct val="0"/>
              </a:spcAft>
            </a:pPr>
            <a:r>
              <a:rPr lang="en-US" sz="2800" b="1" dirty="0" err="1" smtClean="0"/>
              <a:t>im</a:t>
            </a:r>
            <a:r>
              <a:rPr lang="en-US" sz="2800" b="1" dirty="0" smtClean="0"/>
              <a:t> struggling,  How could you allow this to happen</a:t>
            </a:r>
          </a:p>
          <a:p>
            <a:pPr lvl="0" eaLnBrk="0" fontAlgn="base" hangingPunct="0">
              <a:spcBef>
                <a:spcPct val="0"/>
              </a:spcBef>
              <a:spcAft>
                <a:spcPct val="0"/>
              </a:spcAft>
            </a:pPr>
            <a:r>
              <a:rPr lang="en-US" sz="2800" b="1" dirty="0" smtClean="0"/>
              <a:t> to me? Its not fair, so would you ____________’</a:t>
            </a:r>
          </a:p>
          <a:p>
            <a:pPr lvl="0" eaLnBrk="0" fontAlgn="base" hangingPunct="0">
              <a:spcBef>
                <a:spcPct val="0"/>
              </a:spcBef>
              <a:spcAft>
                <a:spcPct val="0"/>
              </a:spcAft>
            </a:pPr>
            <a:endParaRPr kumimoji="0" lang="en-US" sz="2800" b="1"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en-US" sz="2800" b="1" dirty="0" smtClean="0"/>
              <a:t>Third,  ‘God, you are compassionate-you care about me.  </a:t>
            </a:r>
          </a:p>
          <a:p>
            <a:pPr lvl="0" eaLnBrk="0" fontAlgn="base" hangingPunct="0">
              <a:spcBef>
                <a:spcPct val="0"/>
              </a:spcBef>
              <a:spcAft>
                <a:spcPct val="0"/>
              </a:spcAft>
            </a:pPr>
            <a:r>
              <a:rPr lang="en-US" sz="2800" b="1" dirty="0" smtClean="0"/>
              <a:t>And you are Gracious-you want to help.</a:t>
            </a:r>
          </a:p>
          <a:p>
            <a:pPr lvl="0" eaLnBrk="0" fontAlgn="base" hangingPunct="0">
              <a:spcBef>
                <a:spcPct val="0"/>
              </a:spcBef>
              <a:spcAft>
                <a:spcPct val="0"/>
              </a:spcAft>
            </a:pPr>
            <a:r>
              <a:rPr lang="en-US" sz="2800" b="1" dirty="0" smtClean="0"/>
              <a:t>  And God, you don’t owe me a thing, and there </a:t>
            </a:r>
          </a:p>
          <a:p>
            <a:pPr lvl="0" eaLnBrk="0" fontAlgn="base" hangingPunct="0">
              <a:spcBef>
                <a:spcPct val="0"/>
              </a:spcBef>
              <a:spcAft>
                <a:spcPct val="0"/>
              </a:spcAft>
            </a:pPr>
            <a:r>
              <a:rPr lang="en-US" sz="2800" b="1" dirty="0" smtClean="0"/>
              <a:t>are many </a:t>
            </a:r>
            <a:r>
              <a:rPr lang="en-US" sz="2800" b="1" dirty="0" err="1" smtClean="0"/>
              <a:t>many</a:t>
            </a:r>
            <a:r>
              <a:rPr lang="en-US" sz="2800" b="1" dirty="0" smtClean="0"/>
              <a:t> </a:t>
            </a:r>
            <a:r>
              <a:rPr lang="en-US" sz="2800" b="1" dirty="0" err="1" smtClean="0"/>
              <a:t>many</a:t>
            </a:r>
            <a:r>
              <a:rPr lang="en-US" sz="2800" b="1" dirty="0" smtClean="0"/>
              <a:t> other people who have </a:t>
            </a:r>
          </a:p>
          <a:p>
            <a:pPr lvl="0" eaLnBrk="0" fontAlgn="base" hangingPunct="0">
              <a:spcBef>
                <a:spcPct val="0"/>
              </a:spcBef>
              <a:spcAft>
                <a:spcPct val="0"/>
              </a:spcAft>
            </a:pPr>
            <a:r>
              <a:rPr lang="en-US" sz="2800" b="1" dirty="0" smtClean="0"/>
              <a:t>things way worse than I do., but based on your </a:t>
            </a:r>
          </a:p>
          <a:p>
            <a:pPr lvl="0" eaLnBrk="0" fontAlgn="base" hangingPunct="0">
              <a:spcBef>
                <a:spcPct val="0"/>
              </a:spcBef>
              <a:spcAft>
                <a:spcPct val="0"/>
              </a:spcAft>
            </a:pPr>
            <a:r>
              <a:rPr lang="en-US" sz="2800" b="1" dirty="0" smtClean="0"/>
              <a:t>mercy, I ask you to__________’</a:t>
            </a:r>
            <a:endParaRPr kumimoji="0" lang="en-U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1">
                                            <p:txEl>
                                              <p:pRg st="4" end="4"/>
                                            </p:txEl>
                                          </p:spTgt>
                                        </p:tgtEl>
                                        <p:attrNameLst>
                                          <p:attrName>style.visibility</p:attrName>
                                        </p:attrNameLst>
                                      </p:cBhvr>
                                      <p:to>
                                        <p:strVal val="visible"/>
                                      </p:to>
                                    </p:set>
                                    <p:animEffect transition="in" filter="blinds(horizontal)">
                                      <p:cBhvr>
                                        <p:cTn id="7" dur="500"/>
                                        <p:tgtEl>
                                          <p:spTgt spid="46081">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081">
                                            <p:txEl>
                                              <p:pRg st="5" end="5"/>
                                            </p:txEl>
                                          </p:spTgt>
                                        </p:tgtEl>
                                        <p:attrNameLst>
                                          <p:attrName>style.visibility</p:attrName>
                                        </p:attrNameLst>
                                      </p:cBhvr>
                                      <p:to>
                                        <p:strVal val="visible"/>
                                      </p:to>
                                    </p:set>
                                    <p:animEffect transition="in" filter="blinds(horizontal)">
                                      <p:cBhvr>
                                        <p:cTn id="10" dur="500"/>
                                        <p:tgtEl>
                                          <p:spTgt spid="46081">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6081">
                                            <p:txEl>
                                              <p:pRg st="6" end="6"/>
                                            </p:txEl>
                                          </p:spTgt>
                                        </p:tgtEl>
                                        <p:attrNameLst>
                                          <p:attrName>style.visibility</p:attrName>
                                        </p:attrNameLst>
                                      </p:cBhvr>
                                      <p:to>
                                        <p:strVal val="visible"/>
                                      </p:to>
                                    </p:set>
                                    <p:animEffect transition="in" filter="blinds(horizontal)">
                                      <p:cBhvr>
                                        <p:cTn id="13" dur="500"/>
                                        <p:tgtEl>
                                          <p:spTgt spid="46081">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6081">
                                            <p:txEl>
                                              <p:pRg st="8" end="8"/>
                                            </p:txEl>
                                          </p:spTgt>
                                        </p:tgtEl>
                                        <p:attrNameLst>
                                          <p:attrName>style.visibility</p:attrName>
                                        </p:attrNameLst>
                                      </p:cBhvr>
                                      <p:to>
                                        <p:strVal val="visible"/>
                                      </p:to>
                                    </p:set>
                                    <p:animEffect transition="in" filter="blinds(horizontal)">
                                      <p:cBhvr>
                                        <p:cTn id="18" dur="500"/>
                                        <p:tgtEl>
                                          <p:spTgt spid="46081">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6081">
                                            <p:txEl>
                                              <p:pRg st="9" end="9"/>
                                            </p:txEl>
                                          </p:spTgt>
                                        </p:tgtEl>
                                        <p:attrNameLst>
                                          <p:attrName>style.visibility</p:attrName>
                                        </p:attrNameLst>
                                      </p:cBhvr>
                                      <p:to>
                                        <p:strVal val="visible"/>
                                      </p:to>
                                    </p:set>
                                    <p:animEffect transition="in" filter="blinds(horizontal)">
                                      <p:cBhvr>
                                        <p:cTn id="21" dur="500"/>
                                        <p:tgtEl>
                                          <p:spTgt spid="46081">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6081">
                                            <p:txEl>
                                              <p:pRg st="10" end="10"/>
                                            </p:txEl>
                                          </p:spTgt>
                                        </p:tgtEl>
                                        <p:attrNameLst>
                                          <p:attrName>style.visibility</p:attrName>
                                        </p:attrNameLst>
                                      </p:cBhvr>
                                      <p:to>
                                        <p:strVal val="visible"/>
                                      </p:to>
                                    </p:set>
                                    <p:animEffect transition="in" filter="blinds(horizontal)">
                                      <p:cBhvr>
                                        <p:cTn id="24" dur="500"/>
                                        <p:tgtEl>
                                          <p:spTgt spid="46081">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6081">
                                            <p:txEl>
                                              <p:pRg st="11" end="11"/>
                                            </p:txEl>
                                          </p:spTgt>
                                        </p:tgtEl>
                                        <p:attrNameLst>
                                          <p:attrName>style.visibility</p:attrName>
                                        </p:attrNameLst>
                                      </p:cBhvr>
                                      <p:to>
                                        <p:strVal val="visible"/>
                                      </p:to>
                                    </p:set>
                                    <p:animEffect transition="in" filter="blinds(horizontal)">
                                      <p:cBhvr>
                                        <p:cTn id="27" dur="500"/>
                                        <p:tgtEl>
                                          <p:spTgt spid="46081">
                                            <p:txEl>
                                              <p:pRg st="11" end="1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6081">
                                            <p:txEl>
                                              <p:pRg st="12" end="12"/>
                                            </p:txEl>
                                          </p:spTgt>
                                        </p:tgtEl>
                                        <p:attrNameLst>
                                          <p:attrName>style.visibility</p:attrName>
                                        </p:attrNameLst>
                                      </p:cBhvr>
                                      <p:to>
                                        <p:strVal val="visible"/>
                                      </p:to>
                                    </p:set>
                                    <p:animEffect transition="in" filter="blinds(horizontal)">
                                      <p:cBhvr>
                                        <p:cTn id="30" dur="500"/>
                                        <p:tgtEl>
                                          <p:spTgt spid="46081">
                                            <p:txEl>
                                              <p:pRg st="12" end="1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6081">
                                            <p:txEl>
                                              <p:pRg st="13" end="13"/>
                                            </p:txEl>
                                          </p:spTgt>
                                        </p:tgtEl>
                                        <p:attrNameLst>
                                          <p:attrName>style.visibility</p:attrName>
                                        </p:attrNameLst>
                                      </p:cBhvr>
                                      <p:to>
                                        <p:strVal val="visible"/>
                                      </p:to>
                                    </p:set>
                                    <p:animEffect transition="in" filter="blinds(horizontal)">
                                      <p:cBhvr>
                                        <p:cTn id="33" dur="500"/>
                                        <p:tgtEl>
                                          <p:spTgt spid="4608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17196"/>
          </a:xfrm>
          <a:prstGeom prst="rect">
            <a:avLst/>
          </a:prstGeom>
        </p:spPr>
        <p:txBody>
          <a:bodyPr wrap="square">
            <a:spAutoFit/>
          </a:bodyPr>
          <a:lstStyle/>
          <a:p>
            <a:pPr algn="ctr"/>
            <a:r>
              <a:rPr lang="en-US" sz="2800" b="1" dirty="0" smtClean="0"/>
              <a:t>Exodus 34:4-7   NIV</a:t>
            </a:r>
          </a:p>
          <a:p>
            <a:pPr algn="ctr"/>
            <a:endParaRPr lang="en-US" sz="2800" b="1" dirty="0" smtClean="0"/>
          </a:p>
          <a:p>
            <a:r>
              <a:rPr lang="en-US" sz="2800" b="1" baseline="30000" dirty="0" smtClean="0"/>
              <a:t>4 </a:t>
            </a:r>
            <a:r>
              <a:rPr lang="en-US" sz="2800" b="1" dirty="0" smtClean="0"/>
              <a:t>So Moses chiseled out two stone tablets like the first ones and went up Mount Sinai early in the morning, as the </a:t>
            </a:r>
            <a:r>
              <a:rPr lang="en-US" sz="2800" b="1" cap="small" dirty="0" smtClean="0"/>
              <a:t>Lord</a:t>
            </a:r>
            <a:r>
              <a:rPr lang="en-US" sz="2400" b="1" cap="small" dirty="0" smtClean="0"/>
              <a:t>[YAHWEH]</a:t>
            </a:r>
            <a:r>
              <a:rPr lang="en-US" sz="2800" b="1" dirty="0" smtClean="0"/>
              <a:t> had commanded him; and he carried the two stone tablets in his hands. </a:t>
            </a:r>
            <a:r>
              <a:rPr lang="en-US" sz="2800" b="1" baseline="30000" dirty="0" smtClean="0"/>
              <a:t>5 </a:t>
            </a:r>
            <a:r>
              <a:rPr lang="en-US" sz="2800" b="1" dirty="0" smtClean="0"/>
              <a:t>Then the </a:t>
            </a:r>
            <a:r>
              <a:rPr lang="en-US" sz="2800" b="1" cap="small" dirty="0" smtClean="0"/>
              <a:t>Lord</a:t>
            </a:r>
            <a:r>
              <a:rPr lang="en-US" sz="2400" b="1" cap="small" dirty="0" smtClean="0"/>
              <a:t>[YAHWEH]</a:t>
            </a:r>
            <a:r>
              <a:rPr lang="en-US" sz="2400" b="1" dirty="0" smtClean="0"/>
              <a:t> </a:t>
            </a:r>
          </a:p>
          <a:p>
            <a:r>
              <a:rPr lang="en-US" sz="2800" b="1" dirty="0" smtClean="0"/>
              <a:t>came down in the cloud and stood there with him and proclaimed his name, the </a:t>
            </a:r>
            <a:r>
              <a:rPr lang="en-US" sz="2800" b="1" cap="small" dirty="0" smtClean="0"/>
              <a:t>Lord</a:t>
            </a:r>
            <a:r>
              <a:rPr lang="en-US" sz="2400" b="1" cap="small" dirty="0" smtClean="0"/>
              <a:t>[YAHWEH]</a:t>
            </a:r>
            <a:r>
              <a:rPr lang="en-US" sz="2800" b="1" dirty="0" smtClean="0"/>
              <a:t> . </a:t>
            </a:r>
            <a:r>
              <a:rPr lang="en-US" sz="2800" b="1" baseline="30000" dirty="0" smtClean="0"/>
              <a:t>6 </a:t>
            </a:r>
            <a:r>
              <a:rPr lang="en-US" sz="2800" b="1" dirty="0" smtClean="0"/>
              <a:t>And he passed in front of Moses, proclaiming, “The </a:t>
            </a:r>
            <a:r>
              <a:rPr lang="en-US" sz="2800" b="1" cap="small" dirty="0" smtClean="0"/>
              <a:t>Lord</a:t>
            </a:r>
            <a:r>
              <a:rPr lang="en-US" sz="2400" b="1" cap="small" dirty="0" smtClean="0"/>
              <a:t>[YAHWEH]</a:t>
            </a:r>
            <a:r>
              <a:rPr lang="en-US" sz="2800" b="1" dirty="0" smtClean="0"/>
              <a:t> , the </a:t>
            </a:r>
          </a:p>
          <a:p>
            <a:r>
              <a:rPr lang="en-US" sz="2800" b="1" cap="small" dirty="0" smtClean="0"/>
              <a:t>Lord</a:t>
            </a:r>
            <a:r>
              <a:rPr lang="en-US" sz="2400" b="1" cap="small" dirty="0" smtClean="0"/>
              <a:t>[YAHWEH]</a:t>
            </a:r>
            <a:r>
              <a:rPr lang="en-US" sz="2800" b="1" dirty="0" smtClean="0"/>
              <a:t> , the compassionate and gracious God, </a:t>
            </a:r>
          </a:p>
          <a:p>
            <a:r>
              <a:rPr lang="en-US" sz="3200" b="1" u="sng" dirty="0" smtClean="0">
                <a:solidFill>
                  <a:srgbClr val="0070C0"/>
                </a:solidFill>
              </a:rPr>
              <a:t>slow to anger,</a:t>
            </a:r>
            <a:r>
              <a:rPr lang="en-US" sz="2800" b="1" dirty="0" smtClean="0"/>
              <a:t> abounding in love and faithfulness,</a:t>
            </a:r>
          </a:p>
          <a:p>
            <a:r>
              <a:rPr lang="en-US" sz="2800" b="1" dirty="0" smtClean="0"/>
              <a:t> </a:t>
            </a:r>
            <a:r>
              <a:rPr lang="en-US" sz="2800" b="1" baseline="30000" dirty="0" smtClean="0"/>
              <a:t>7 </a:t>
            </a:r>
            <a:r>
              <a:rPr lang="en-US" sz="2800" b="1" dirty="0" smtClean="0"/>
              <a:t>maintaining love to thousands, and forgiving wickedness, rebellion and sin. Yet he does not leave the guilty unpunished; he punishes the children and their children for the sin of the parents to the third and fourth generation.”</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moses 1.jpg"/>
          <p:cNvPicPr>
            <a:picLocks noGrp="1" noChangeAspect="1"/>
          </p:cNvPicPr>
          <p:nvPr>
            <p:ph idx="1"/>
          </p:nvPr>
        </p:nvPicPr>
        <p:blipFill>
          <a:blip r:embed="rId2" cstate="email"/>
          <a:srcRect/>
          <a:stretch>
            <a:fillRect/>
          </a:stretch>
        </p:blipFill>
        <p:spPr>
          <a:xfrm>
            <a:off x="2438400" y="3690303"/>
            <a:ext cx="6705600" cy="3167697"/>
          </a:xfrm>
        </p:spPr>
      </p:pic>
      <p:sp>
        <p:nvSpPr>
          <p:cNvPr id="30722" name="Rectangle 1"/>
          <p:cNvSpPr>
            <a:spLocks noChangeArrowheads="1"/>
          </p:cNvSpPr>
          <p:nvPr/>
        </p:nvSpPr>
        <p:spPr bwMode="auto">
          <a:xfrm>
            <a:off x="0" y="0"/>
            <a:ext cx="9144000" cy="5570756"/>
          </a:xfrm>
          <a:prstGeom prst="rect">
            <a:avLst/>
          </a:prstGeom>
          <a:noFill/>
          <a:ln w="9525">
            <a:noFill/>
            <a:miter lim="800000"/>
            <a:headEnd/>
            <a:tailEnd/>
          </a:ln>
        </p:spPr>
        <p:txBody>
          <a:bodyPr>
            <a:spAutoFit/>
          </a:bodyPr>
          <a:lstStyle/>
          <a:p>
            <a:pPr algn="ctr"/>
            <a:r>
              <a:rPr lang="en-US" sz="4000" b="1" dirty="0"/>
              <a:t>Exodus </a:t>
            </a:r>
            <a:r>
              <a:rPr lang="en-US" sz="4000" b="1" dirty="0" smtClean="0"/>
              <a:t>3:13 &amp; 34:6</a:t>
            </a:r>
            <a:endParaRPr lang="en-US" sz="4000" b="1" dirty="0"/>
          </a:p>
          <a:p>
            <a:endParaRPr lang="en-US" sz="4000" b="1" dirty="0"/>
          </a:p>
          <a:p>
            <a:r>
              <a:rPr lang="en-US" sz="4000" b="1" dirty="0"/>
              <a:t>	           </a:t>
            </a:r>
            <a:r>
              <a:rPr lang="en-US" sz="4000" b="1" u="sng" dirty="0"/>
              <a:t>Moses asked:</a:t>
            </a:r>
          </a:p>
          <a:p>
            <a:r>
              <a:rPr lang="en-US" sz="4000" b="1" dirty="0"/>
              <a:t> </a:t>
            </a:r>
            <a:r>
              <a:rPr lang="en-US" sz="4000" b="1" dirty="0" err="1"/>
              <a:t>Mah</a:t>
            </a:r>
            <a:r>
              <a:rPr lang="en-US" sz="4000" b="1" dirty="0"/>
              <a:t> </a:t>
            </a:r>
            <a:r>
              <a:rPr lang="en-US" sz="4000" b="1" dirty="0" err="1"/>
              <a:t>Shemo</a:t>
            </a:r>
            <a:r>
              <a:rPr lang="en-US" sz="4000" b="1" dirty="0"/>
              <a:t>?     Which translates </a:t>
            </a:r>
          </a:p>
          <a:p>
            <a:r>
              <a:rPr lang="en-US" sz="4000" b="1" dirty="0"/>
              <a:t>	 		    “What is his name?” </a:t>
            </a:r>
          </a:p>
          <a:p>
            <a:endParaRPr lang="en-US" sz="4000" dirty="0" smtClean="0"/>
          </a:p>
          <a:p>
            <a:r>
              <a:rPr lang="en-US" sz="4000" b="1" u="sng" dirty="0" smtClean="0"/>
              <a:t>1</a:t>
            </a:r>
            <a:r>
              <a:rPr lang="en-US" sz="4000" b="1" u="sng" baseline="30000" dirty="0" smtClean="0"/>
              <a:t>st</a:t>
            </a:r>
            <a:r>
              <a:rPr lang="en-US" sz="4000" b="1" u="sng" dirty="0" smtClean="0"/>
              <a:t> Compassionate and Gracious</a:t>
            </a:r>
          </a:p>
          <a:p>
            <a:r>
              <a:rPr lang="en-US" sz="4000" b="1" u="sng" dirty="0" smtClean="0"/>
              <a:t>2</a:t>
            </a:r>
            <a:r>
              <a:rPr lang="en-US" sz="4000" b="1" u="sng" baseline="30000" dirty="0" smtClean="0"/>
              <a:t>nd</a:t>
            </a:r>
            <a:r>
              <a:rPr lang="en-US" sz="4000" b="1" u="sng" dirty="0" smtClean="0"/>
              <a:t> Slow to Anger</a:t>
            </a:r>
          </a:p>
          <a:p>
            <a:endParaRPr lang="en-US" dirty="0"/>
          </a:p>
          <a:p>
            <a:endParaRPr lang="en-US" dirty="0"/>
          </a:p>
        </p:txBody>
      </p:sp>
      <p:sp>
        <p:nvSpPr>
          <p:cNvPr id="4" name="TextBox 3"/>
          <p:cNvSpPr txBox="1"/>
          <p:nvPr/>
        </p:nvSpPr>
        <p:spPr>
          <a:xfrm>
            <a:off x="76200" y="5029200"/>
            <a:ext cx="2286000" cy="1384995"/>
          </a:xfrm>
          <a:prstGeom prst="rect">
            <a:avLst/>
          </a:prstGeom>
          <a:noFill/>
        </p:spPr>
        <p:txBody>
          <a:bodyPr wrap="square" rtlCol="0">
            <a:spAutoFit/>
          </a:bodyPr>
          <a:lstStyle/>
          <a:p>
            <a:r>
              <a:rPr lang="en-US" sz="2800" b="1" dirty="0" smtClean="0"/>
              <a:t> </a:t>
            </a:r>
            <a:r>
              <a:rPr lang="en-US" sz="2800" b="1" dirty="0" err="1" smtClean="0"/>
              <a:t>Erek</a:t>
            </a:r>
            <a:r>
              <a:rPr lang="en-US" sz="2800" b="1" dirty="0" smtClean="0"/>
              <a:t> </a:t>
            </a:r>
            <a:r>
              <a:rPr lang="en-US" sz="2800" b="1" dirty="0" err="1" smtClean="0"/>
              <a:t>apayim</a:t>
            </a:r>
            <a:endParaRPr lang="en-US" sz="2800" b="1" dirty="0" smtClean="0"/>
          </a:p>
          <a:p>
            <a:r>
              <a:rPr lang="en-US" sz="2800" b="1" dirty="0" smtClean="0"/>
              <a:t>‘Long </a:t>
            </a:r>
            <a:r>
              <a:rPr lang="en-US" sz="2800" b="1" dirty="0" err="1" smtClean="0"/>
              <a:t>Nostils</a:t>
            </a:r>
            <a:r>
              <a:rPr lang="en-US" sz="2800" b="1" dirty="0" smtClean="0"/>
              <a: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16777</TotalTime>
  <Words>336</Words>
  <Application>Microsoft Office PowerPoint</Application>
  <PresentationFormat>On-screen Show (4:3)</PresentationFormat>
  <Paragraphs>100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Compassionate and Gracious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Thompson</dc:creator>
  <cp:lastModifiedBy>Andy Thompson</cp:lastModifiedBy>
  <cp:revision>128</cp:revision>
  <dcterms:created xsi:type="dcterms:W3CDTF">2024-05-12T15:07:35Z</dcterms:created>
  <dcterms:modified xsi:type="dcterms:W3CDTF">2024-06-12T08:06:41Z</dcterms:modified>
</cp:coreProperties>
</file>