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9"/>
  </p:notesMasterIdLst>
  <p:sldIdLst>
    <p:sldId id="1458" r:id="rId2"/>
    <p:sldId id="257" r:id="rId3"/>
    <p:sldId id="258" r:id="rId4"/>
    <p:sldId id="259" r:id="rId5"/>
    <p:sldId id="1459" r:id="rId6"/>
    <p:sldId id="261" r:id="rId7"/>
    <p:sldId id="1460"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 lastIdx="1" clrIdx="0">
    <p:extLst>
      <p:ext uri="{19B8F6BF-5375-455C-9EA6-DF929625EA0E}">
        <p15:presenceInfo xmlns:p15="http://schemas.microsoft.com/office/powerpoint/2012/main" userId="Administrator" providerId="None"/>
      </p:ext>
    </p:extLst>
  </p:cmAuthor>
  <p:cmAuthor id="2" name="Administration XICF-" initials="AX" lastIdx="1" clrIdx="1">
    <p:extLst>
      <p:ext uri="{19B8F6BF-5375-455C-9EA6-DF929625EA0E}">
        <p15:presenceInfo xmlns:p15="http://schemas.microsoft.com/office/powerpoint/2012/main" userId="c9a55436e51eb9c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7D31"/>
    <a:srgbClr val="2B5CC1"/>
    <a:srgbClr val="D24B3B"/>
    <a:srgbClr val="F6ECEA"/>
    <a:srgbClr val="F8683E"/>
    <a:srgbClr val="4F7772"/>
    <a:srgbClr val="87A0A2"/>
    <a:srgbClr val="7C635F"/>
    <a:srgbClr val="B2A09C"/>
    <a:srgbClr val="C1B2A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767" autoAdjust="0"/>
    <p:restoredTop sz="85347" autoAdjust="0"/>
  </p:normalViewPr>
  <p:slideViewPr>
    <p:cSldViewPr snapToGrid="0">
      <p:cViewPr varScale="1">
        <p:scale>
          <a:sx n="79" d="100"/>
          <a:sy n="79" d="100"/>
        </p:scale>
        <p:origin x="271" y="45"/>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29895A-876A-4553-82FB-8C69BFC0A4C9}" type="datetimeFigureOut">
              <a:rPr lang="en-US" smtClean="0"/>
              <a:t>2/10/2025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7D3F7F-A0D0-4A0F-873C-DB7F351FC4C1}" type="slidenum">
              <a:rPr lang="en-US" smtClean="0"/>
              <a:t>‹#›</a:t>
            </a:fld>
            <a:endParaRPr lang="en-US"/>
          </a:p>
        </p:txBody>
      </p:sp>
    </p:spTree>
    <p:extLst>
      <p:ext uri="{BB962C8B-B14F-4D97-AF65-F5344CB8AC3E}">
        <p14:creationId xmlns:p14="http://schemas.microsoft.com/office/powerpoint/2010/main" val="19848645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B9BCF68-1D13-4573-B9DE-52BD46456003}" type="datetimeFigureOut">
              <a:rPr lang="en-US" smtClean="0"/>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DA8165-B950-432B-9370-DEBD2F12B80F}" type="slidenum">
              <a:rPr lang="en-US" smtClean="0"/>
              <a:t>‹#›</a:t>
            </a:fld>
            <a:endParaRPr lang="en-US"/>
          </a:p>
        </p:txBody>
      </p:sp>
    </p:spTree>
    <p:extLst>
      <p:ext uri="{BB962C8B-B14F-4D97-AF65-F5344CB8AC3E}">
        <p14:creationId xmlns:p14="http://schemas.microsoft.com/office/powerpoint/2010/main" val="458745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9BCF68-1D13-4573-B9DE-52BD46456003}" type="datetimeFigureOut">
              <a:rPr lang="en-US" smtClean="0"/>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DA8165-B950-432B-9370-DEBD2F12B80F}" type="slidenum">
              <a:rPr lang="en-US" smtClean="0"/>
              <a:t>‹#›</a:t>
            </a:fld>
            <a:endParaRPr lang="en-US"/>
          </a:p>
        </p:txBody>
      </p:sp>
    </p:spTree>
    <p:extLst>
      <p:ext uri="{BB962C8B-B14F-4D97-AF65-F5344CB8AC3E}">
        <p14:creationId xmlns:p14="http://schemas.microsoft.com/office/powerpoint/2010/main" val="2759142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9BCF68-1D13-4573-B9DE-52BD46456003}" type="datetimeFigureOut">
              <a:rPr lang="en-US" smtClean="0"/>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DA8165-B950-432B-9370-DEBD2F12B80F}" type="slidenum">
              <a:rPr lang="en-US" smtClean="0"/>
              <a:t>‹#›</a:t>
            </a:fld>
            <a:endParaRPr lang="en-US"/>
          </a:p>
        </p:txBody>
      </p:sp>
    </p:spTree>
    <p:extLst>
      <p:ext uri="{BB962C8B-B14F-4D97-AF65-F5344CB8AC3E}">
        <p14:creationId xmlns:p14="http://schemas.microsoft.com/office/powerpoint/2010/main" val="1165181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9BCF68-1D13-4573-B9DE-52BD46456003}" type="datetimeFigureOut">
              <a:rPr lang="en-US" smtClean="0"/>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DA8165-B950-432B-9370-DEBD2F12B80F}" type="slidenum">
              <a:rPr lang="en-US" smtClean="0"/>
              <a:t>‹#›</a:t>
            </a:fld>
            <a:endParaRPr lang="en-US"/>
          </a:p>
        </p:txBody>
      </p:sp>
    </p:spTree>
    <p:extLst>
      <p:ext uri="{BB962C8B-B14F-4D97-AF65-F5344CB8AC3E}">
        <p14:creationId xmlns:p14="http://schemas.microsoft.com/office/powerpoint/2010/main" val="3489509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B9BCF68-1D13-4573-B9DE-52BD46456003}" type="datetimeFigureOut">
              <a:rPr lang="en-US" smtClean="0"/>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DA8165-B950-432B-9370-DEBD2F12B80F}" type="slidenum">
              <a:rPr lang="en-US" smtClean="0"/>
              <a:t>‹#›</a:t>
            </a:fld>
            <a:endParaRPr lang="en-US"/>
          </a:p>
        </p:txBody>
      </p:sp>
    </p:spTree>
    <p:extLst>
      <p:ext uri="{BB962C8B-B14F-4D97-AF65-F5344CB8AC3E}">
        <p14:creationId xmlns:p14="http://schemas.microsoft.com/office/powerpoint/2010/main" val="816908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B9BCF68-1D13-4573-B9DE-52BD46456003}" type="datetimeFigureOut">
              <a:rPr lang="en-US" smtClean="0"/>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DA8165-B950-432B-9370-DEBD2F12B80F}" type="slidenum">
              <a:rPr lang="en-US" smtClean="0"/>
              <a:t>‹#›</a:t>
            </a:fld>
            <a:endParaRPr lang="en-US"/>
          </a:p>
        </p:txBody>
      </p:sp>
    </p:spTree>
    <p:extLst>
      <p:ext uri="{BB962C8B-B14F-4D97-AF65-F5344CB8AC3E}">
        <p14:creationId xmlns:p14="http://schemas.microsoft.com/office/powerpoint/2010/main" val="313509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B9BCF68-1D13-4573-B9DE-52BD46456003}" type="datetimeFigureOut">
              <a:rPr lang="en-US" smtClean="0"/>
              <a:t>2/10/2025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DA8165-B950-432B-9370-DEBD2F12B80F}" type="slidenum">
              <a:rPr lang="en-US" smtClean="0"/>
              <a:t>‹#›</a:t>
            </a:fld>
            <a:endParaRPr lang="en-US"/>
          </a:p>
        </p:txBody>
      </p:sp>
    </p:spTree>
    <p:extLst>
      <p:ext uri="{BB962C8B-B14F-4D97-AF65-F5344CB8AC3E}">
        <p14:creationId xmlns:p14="http://schemas.microsoft.com/office/powerpoint/2010/main" val="1837127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B9BCF68-1D13-4573-B9DE-52BD46456003}" type="datetimeFigureOut">
              <a:rPr lang="en-US" smtClean="0"/>
              <a:t>2/10/2025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DA8165-B950-432B-9370-DEBD2F12B80F}" type="slidenum">
              <a:rPr lang="en-US" smtClean="0"/>
              <a:t>‹#›</a:t>
            </a:fld>
            <a:endParaRPr lang="en-US"/>
          </a:p>
        </p:txBody>
      </p:sp>
    </p:spTree>
    <p:extLst>
      <p:ext uri="{BB962C8B-B14F-4D97-AF65-F5344CB8AC3E}">
        <p14:creationId xmlns:p14="http://schemas.microsoft.com/office/powerpoint/2010/main" val="590446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9BCF68-1D13-4573-B9DE-52BD46456003}" type="datetimeFigureOut">
              <a:rPr lang="en-US" smtClean="0"/>
              <a:t>2/10/2025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DA8165-B950-432B-9370-DEBD2F12B80F}" type="slidenum">
              <a:rPr lang="en-US" smtClean="0"/>
              <a:t>‹#›</a:t>
            </a:fld>
            <a:endParaRPr lang="en-US"/>
          </a:p>
        </p:txBody>
      </p:sp>
    </p:spTree>
    <p:extLst>
      <p:ext uri="{BB962C8B-B14F-4D97-AF65-F5344CB8AC3E}">
        <p14:creationId xmlns:p14="http://schemas.microsoft.com/office/powerpoint/2010/main" val="717109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B9BCF68-1D13-4573-B9DE-52BD46456003}" type="datetimeFigureOut">
              <a:rPr lang="en-US" smtClean="0"/>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DA8165-B950-432B-9370-DEBD2F12B80F}" type="slidenum">
              <a:rPr lang="en-US" smtClean="0"/>
              <a:t>‹#›</a:t>
            </a:fld>
            <a:endParaRPr lang="en-US"/>
          </a:p>
        </p:txBody>
      </p:sp>
    </p:spTree>
    <p:extLst>
      <p:ext uri="{BB962C8B-B14F-4D97-AF65-F5344CB8AC3E}">
        <p14:creationId xmlns:p14="http://schemas.microsoft.com/office/powerpoint/2010/main" val="3255714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B9BCF68-1D13-4573-B9DE-52BD46456003}" type="datetimeFigureOut">
              <a:rPr lang="en-US" smtClean="0"/>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DA8165-B950-432B-9370-DEBD2F12B80F}" type="slidenum">
              <a:rPr lang="en-US" smtClean="0"/>
              <a:t>‹#›</a:t>
            </a:fld>
            <a:endParaRPr lang="en-US"/>
          </a:p>
        </p:txBody>
      </p:sp>
    </p:spTree>
    <p:extLst>
      <p:ext uri="{BB962C8B-B14F-4D97-AF65-F5344CB8AC3E}">
        <p14:creationId xmlns:p14="http://schemas.microsoft.com/office/powerpoint/2010/main" val="2078495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9BCF68-1D13-4573-B9DE-52BD46456003}" type="datetimeFigureOut">
              <a:rPr lang="en-US" smtClean="0"/>
              <a:t>2/10/2025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DA8165-B950-432B-9370-DEBD2F12B80F}" type="slidenum">
              <a:rPr lang="en-US" smtClean="0"/>
              <a:t>‹#›</a:t>
            </a:fld>
            <a:endParaRPr lang="en-US"/>
          </a:p>
        </p:txBody>
      </p:sp>
    </p:spTree>
    <p:extLst>
      <p:ext uri="{BB962C8B-B14F-4D97-AF65-F5344CB8AC3E}">
        <p14:creationId xmlns:p14="http://schemas.microsoft.com/office/powerpoint/2010/main" val="118557246"/>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99911" y="1122363"/>
            <a:ext cx="5917474" cy="2387600"/>
          </a:xfrm>
        </p:spPr>
        <p:txBody>
          <a:bodyPr/>
          <a:lstStyle/>
          <a:p>
            <a:pPr algn="l"/>
            <a:r>
              <a:rPr lang="en-US" dirty="0"/>
              <a:t>Shema – Listen!</a:t>
            </a:r>
          </a:p>
        </p:txBody>
      </p:sp>
      <p:sp>
        <p:nvSpPr>
          <p:cNvPr id="3" name="Subtitle 2"/>
          <p:cNvSpPr>
            <a:spLocks noGrp="1"/>
          </p:cNvSpPr>
          <p:nvPr>
            <p:ph type="subTitle" idx="1"/>
          </p:nvPr>
        </p:nvSpPr>
        <p:spPr>
          <a:xfrm>
            <a:off x="5799910" y="3602038"/>
            <a:ext cx="5917475" cy="2184808"/>
          </a:xfrm>
        </p:spPr>
        <p:txBody>
          <a:bodyPr>
            <a:normAutofit/>
          </a:bodyPr>
          <a:lstStyle/>
          <a:p>
            <a:pPr algn="l"/>
            <a:r>
              <a:rPr lang="en-US" dirty="0">
                <a:latin typeface="+mj-lt"/>
              </a:rPr>
              <a:t>“Hear, O Israel: The Lord our God, the Lord is one. You shall love the Lord your God with all your heart and with all your soul and with all your might… </a:t>
            </a:r>
          </a:p>
          <a:p>
            <a:pPr algn="l"/>
            <a:r>
              <a:rPr lang="en-US" b="1" dirty="0">
                <a:latin typeface="+mj-lt"/>
              </a:rPr>
              <a:t>Deuteronomy 6:4-5</a:t>
            </a:r>
          </a:p>
        </p:txBody>
      </p:sp>
      <p:pic>
        <p:nvPicPr>
          <p:cNvPr id="4" name="Picture 3"/>
          <p:cNvPicPr>
            <a:picLocks noChangeAspect="1"/>
          </p:cNvPicPr>
          <p:nvPr/>
        </p:nvPicPr>
        <p:blipFill>
          <a:blip r:embed="rId2"/>
          <a:stretch>
            <a:fillRect/>
          </a:stretch>
        </p:blipFill>
        <p:spPr>
          <a:xfrm>
            <a:off x="522516" y="1042612"/>
            <a:ext cx="5094515" cy="5118852"/>
          </a:xfrm>
          <a:prstGeom prst="rect">
            <a:avLst/>
          </a:prstGeom>
        </p:spPr>
      </p:pic>
    </p:spTree>
    <p:extLst>
      <p:ext uri="{BB962C8B-B14F-4D97-AF65-F5344CB8AC3E}">
        <p14:creationId xmlns:p14="http://schemas.microsoft.com/office/powerpoint/2010/main" val="3518155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book of Deuteronomy… </a:t>
            </a:r>
          </a:p>
        </p:txBody>
      </p:sp>
      <p:sp>
        <p:nvSpPr>
          <p:cNvPr id="3" name="Content Placeholder 2"/>
          <p:cNvSpPr>
            <a:spLocks noGrp="1"/>
          </p:cNvSpPr>
          <p:nvPr>
            <p:ph idx="1"/>
          </p:nvPr>
        </p:nvSpPr>
        <p:spPr>
          <a:xfrm>
            <a:off x="838200" y="1825624"/>
            <a:ext cx="10515600" cy="4549049"/>
          </a:xfrm>
        </p:spPr>
        <p:txBody>
          <a:bodyPr/>
          <a:lstStyle/>
          <a:p>
            <a:pPr>
              <a:spcBef>
                <a:spcPts val="1800"/>
              </a:spcBef>
            </a:pPr>
            <a:r>
              <a:rPr lang="en-US" dirty="0">
                <a:latin typeface="+mj-lt"/>
              </a:rPr>
              <a:t>Deuteronomy is the 5</a:t>
            </a:r>
            <a:r>
              <a:rPr lang="en-US" baseline="30000" dirty="0">
                <a:latin typeface="+mj-lt"/>
              </a:rPr>
              <a:t>th</a:t>
            </a:r>
            <a:r>
              <a:rPr lang="en-US" dirty="0">
                <a:latin typeface="+mj-lt"/>
              </a:rPr>
              <a:t> book of the bible and the last book of the Torah believed to be written by Moses as he calls the new generation of Israelites to be faithful to their covenant with God. </a:t>
            </a:r>
          </a:p>
          <a:p>
            <a:pPr>
              <a:spcBef>
                <a:spcPts val="1800"/>
              </a:spcBef>
            </a:pPr>
            <a:r>
              <a:rPr lang="en-US" dirty="0">
                <a:latin typeface="+mj-lt"/>
              </a:rPr>
              <a:t>Also called the book of remembrance, Deuteronomy gets its name from the Greek word Deuteronomion which means second law as it shows how Moses in obedience to God teaches and expounds the laws received at Mount Sinai to Israel's new generation before entering into the promise land. </a:t>
            </a:r>
          </a:p>
          <a:p>
            <a:pPr>
              <a:spcBef>
                <a:spcPts val="1800"/>
              </a:spcBef>
            </a:pPr>
            <a:r>
              <a:rPr lang="en-US" dirty="0">
                <a:latin typeface="+mj-lt"/>
              </a:rPr>
              <a:t>The book has 31 Chapters which contain three sermons delivered by Moses as they are camped in the plains of Moab.   </a:t>
            </a:r>
          </a:p>
        </p:txBody>
      </p:sp>
    </p:spTree>
    <p:extLst>
      <p:ext uri="{BB962C8B-B14F-4D97-AF65-F5344CB8AC3E}">
        <p14:creationId xmlns:p14="http://schemas.microsoft.com/office/powerpoint/2010/main" val="435994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book of Deuteronomy…</a:t>
            </a:r>
          </a:p>
        </p:txBody>
      </p:sp>
      <p:sp>
        <p:nvSpPr>
          <p:cNvPr id="3" name="Content Placeholder 2"/>
          <p:cNvSpPr>
            <a:spLocks noGrp="1"/>
          </p:cNvSpPr>
          <p:nvPr>
            <p:ph idx="1"/>
          </p:nvPr>
        </p:nvSpPr>
        <p:spPr>
          <a:xfrm>
            <a:off x="537752" y="1825625"/>
            <a:ext cx="3550922" cy="4705804"/>
          </a:xfrm>
          <a:solidFill>
            <a:schemeClr val="accent3">
              <a:lumMod val="40000"/>
              <a:lumOff val="60000"/>
            </a:schemeClr>
          </a:solidFill>
        </p:spPr>
        <p:txBody>
          <a:bodyPr>
            <a:noAutofit/>
          </a:bodyPr>
          <a:lstStyle/>
          <a:p>
            <a:pPr marL="0" indent="0" algn="ctr">
              <a:buNone/>
            </a:pPr>
            <a:r>
              <a:rPr lang="en-US" sz="2400" b="1" dirty="0">
                <a:latin typeface="+mj-lt"/>
              </a:rPr>
              <a:t>First – Historical events (1:1–4:49)</a:t>
            </a:r>
          </a:p>
          <a:p>
            <a:pPr marL="0" indent="0">
              <a:buNone/>
            </a:pPr>
            <a:endParaRPr lang="en-US" sz="2400" dirty="0">
              <a:latin typeface="+mj-lt"/>
            </a:endParaRPr>
          </a:p>
          <a:p>
            <a:pPr marL="0" indent="0">
              <a:buNone/>
            </a:pPr>
            <a:r>
              <a:rPr lang="en-US" sz="2400" dirty="0">
                <a:latin typeface="+mj-lt"/>
              </a:rPr>
              <a:t>a. Introduction </a:t>
            </a:r>
          </a:p>
          <a:p>
            <a:pPr marL="0" indent="0">
              <a:buNone/>
            </a:pPr>
            <a:r>
              <a:rPr lang="en-US" sz="2400" dirty="0">
                <a:latin typeface="+mj-lt"/>
              </a:rPr>
              <a:t>b. Events in the wilderness</a:t>
            </a:r>
          </a:p>
          <a:p>
            <a:pPr marL="457200" lvl="1" indent="0">
              <a:buNone/>
            </a:pPr>
            <a:r>
              <a:rPr lang="en-US" sz="2200" dirty="0">
                <a:latin typeface="+mj-lt"/>
              </a:rPr>
              <a:t>-The Call to Leave Sinai</a:t>
            </a:r>
          </a:p>
          <a:p>
            <a:pPr marL="457200" lvl="1" indent="0">
              <a:buNone/>
            </a:pPr>
            <a:r>
              <a:rPr lang="en-US" sz="2200" dirty="0">
                <a:latin typeface="+mj-lt"/>
              </a:rPr>
              <a:t>-Moses Appoints Leaders  </a:t>
            </a:r>
          </a:p>
          <a:p>
            <a:pPr marL="457200" lvl="1" indent="0">
              <a:buNone/>
            </a:pPr>
            <a:r>
              <a:rPr lang="en-US" sz="2200" dirty="0">
                <a:latin typeface="+mj-lt"/>
              </a:rPr>
              <a:t>-The Twelve Spies</a:t>
            </a:r>
          </a:p>
          <a:p>
            <a:pPr marL="457200" lvl="1" indent="0">
              <a:buNone/>
            </a:pPr>
            <a:r>
              <a:rPr lang="en-US" sz="2200" dirty="0">
                <a:latin typeface="+mj-lt"/>
              </a:rPr>
              <a:t>-The Journey from the Wilderness to the Plains of Moab</a:t>
            </a:r>
          </a:p>
          <a:p>
            <a:pPr marL="457200" lvl="1" indent="0">
              <a:buNone/>
            </a:pPr>
            <a:r>
              <a:rPr lang="en-US" sz="2200" dirty="0">
                <a:latin typeface="+mj-lt"/>
              </a:rPr>
              <a:t>-In the Plains of Moab</a:t>
            </a:r>
          </a:p>
        </p:txBody>
      </p:sp>
      <p:sp>
        <p:nvSpPr>
          <p:cNvPr id="4" name="Content Placeholder 2"/>
          <p:cNvSpPr txBox="1">
            <a:spLocks/>
          </p:cNvSpPr>
          <p:nvPr/>
        </p:nvSpPr>
        <p:spPr>
          <a:xfrm>
            <a:off x="4232907" y="1825625"/>
            <a:ext cx="3957504" cy="4705804"/>
          </a:xfrm>
          <a:prstGeom prst="rect">
            <a:avLst/>
          </a:prstGeom>
          <a:solidFill>
            <a:schemeClr val="accent2">
              <a:lumMod val="40000"/>
              <a:lumOff val="60000"/>
            </a:schemeClr>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0" normalizeH="0" baseline="0" noProof="0" dirty="0">
                <a:ln>
                  <a:noFill/>
                </a:ln>
                <a:solidFill>
                  <a:prstClr val="black"/>
                </a:solidFill>
                <a:effectLst/>
                <a:uLnTx/>
                <a:uFillTx/>
                <a:latin typeface="Calibri Light" panose="020F0302020204030204"/>
                <a:ea typeface="+mn-ea"/>
                <a:cs typeface="+mn-cs"/>
              </a:rPr>
              <a:t>Second – The covenant terms (5:1–26:19)</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rPr>
              <a:t>a. Basic terms </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2200" b="0" i="0" u="none" strike="noStrike" kern="1200" cap="none" spc="0" normalizeH="0" baseline="0" noProof="0" dirty="0">
                <a:ln>
                  <a:noFill/>
                </a:ln>
                <a:solidFill>
                  <a:prstClr val="black"/>
                </a:solidFill>
                <a:effectLst/>
                <a:uLnTx/>
                <a:uFillTx/>
                <a:latin typeface="Calibri Light" panose="020F0302020204030204"/>
                <a:ea typeface="+mn-ea"/>
                <a:cs typeface="+mn-cs"/>
              </a:rPr>
              <a:t>-Remember Mt. Sinai</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2200" b="0" i="0" u="none" strike="noStrike" kern="1200" cap="none" spc="0" normalizeH="0" baseline="0" noProof="0" dirty="0">
                <a:ln>
                  <a:noFill/>
                </a:ln>
                <a:solidFill>
                  <a:prstClr val="black"/>
                </a:solidFill>
                <a:effectLst/>
                <a:uLnTx/>
                <a:uFillTx/>
                <a:latin typeface="Calibri Light" panose="020F0302020204030204"/>
                <a:ea typeface="+mn-ea"/>
                <a:cs typeface="+mn-cs"/>
              </a:rPr>
              <a:t>-The greatest commandment</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2200" b="0" i="0" u="none" strike="noStrike" kern="1200" cap="none" spc="0" normalizeH="0" baseline="0" noProof="0" dirty="0">
                <a:ln>
                  <a:noFill/>
                </a:ln>
                <a:solidFill>
                  <a:prstClr val="black"/>
                </a:solidFill>
                <a:effectLst/>
                <a:uLnTx/>
                <a:uFillTx/>
                <a:latin typeface="Calibri Light" panose="020F0302020204030204"/>
                <a:ea typeface="+mn-ea"/>
                <a:cs typeface="+mn-cs"/>
              </a:rPr>
              <a:t>-In the promise land</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rPr>
              <a:t>b. Specific terms </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2200" b="0" i="0" u="none" strike="noStrike" kern="1200" cap="none" spc="0" normalizeH="0" baseline="0" noProof="0" dirty="0">
                <a:ln>
                  <a:noFill/>
                </a:ln>
                <a:solidFill>
                  <a:prstClr val="black"/>
                </a:solidFill>
                <a:effectLst/>
                <a:uLnTx/>
                <a:uFillTx/>
                <a:latin typeface="Calibri Light" panose="020F0302020204030204"/>
                <a:ea typeface="+mn-ea"/>
                <a:cs typeface="+mn-cs"/>
              </a:rPr>
              <a:t>-Israel's worship</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2200" b="0" i="0" u="none" strike="noStrike" kern="1200" cap="none" spc="0" normalizeH="0" baseline="0" noProof="0" dirty="0">
                <a:ln>
                  <a:noFill/>
                </a:ln>
                <a:solidFill>
                  <a:prstClr val="black"/>
                </a:solidFill>
                <a:effectLst/>
                <a:uLnTx/>
                <a:uFillTx/>
                <a:latin typeface="Calibri Light" panose="020F0302020204030204"/>
                <a:ea typeface="+mn-ea"/>
                <a:cs typeface="+mn-cs"/>
              </a:rPr>
              <a:t>-Israel’s leaders </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2200" b="0" i="0" u="none" strike="noStrike" kern="1200" cap="none" spc="0" normalizeH="0" baseline="0" noProof="0" dirty="0">
                <a:ln>
                  <a:noFill/>
                </a:ln>
                <a:solidFill>
                  <a:prstClr val="black"/>
                </a:solidFill>
                <a:effectLst/>
                <a:uLnTx/>
                <a:uFillTx/>
                <a:latin typeface="Calibri Light" panose="020F0302020204030204"/>
                <a:ea typeface="+mn-ea"/>
                <a:cs typeface="+mn-cs"/>
              </a:rPr>
              <a:t>-Civil laws &amp; social justice </a:t>
            </a:r>
          </a:p>
          <a:p>
            <a:pPr marL="685800" marR="0" lvl="1" indent="-228600" algn="l" defTabSz="914400" rtl="0" eaLnBrk="1" fontAlgn="auto" latinLnBrk="0" hangingPunct="1">
              <a:lnSpc>
                <a:spcPct val="90000"/>
              </a:lnSpc>
              <a:spcBef>
                <a:spcPts val="500"/>
              </a:spcBef>
              <a:spcAft>
                <a:spcPts val="0"/>
              </a:spcAft>
              <a:buClrTx/>
              <a:buSzTx/>
              <a:buFontTx/>
              <a:buChar char="-"/>
              <a:tabLst/>
              <a:defRPr/>
            </a:pPr>
            <a:endParaRPr kumimoji="0" lang="en-US" sz="2000" b="0" i="0" u="none" strike="noStrike" kern="1200" cap="none" spc="0" normalizeH="0" baseline="0" noProof="0" dirty="0">
              <a:ln>
                <a:noFill/>
              </a:ln>
              <a:solidFill>
                <a:prstClr val="black"/>
              </a:solidFill>
              <a:effectLst/>
              <a:uLnTx/>
              <a:uFillTx/>
              <a:latin typeface="Calibri Light" panose="020F03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Tx/>
              <a:buChar char="-"/>
              <a:tabLst/>
              <a:defRPr/>
            </a:pPr>
            <a:endParaRPr kumimoji="0" lang="en-US" sz="2200" b="0" i="0" u="none" strike="noStrike" kern="1200" cap="none" spc="0" normalizeH="0" baseline="0" noProof="0" dirty="0">
              <a:ln>
                <a:noFill/>
              </a:ln>
              <a:solidFill>
                <a:prstClr val="black"/>
              </a:solidFill>
              <a:effectLst/>
              <a:uLnTx/>
              <a:uFillTx/>
              <a:latin typeface="Calibri Light" panose="020F03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Tx/>
              <a:buChar char="-"/>
              <a:tabLst/>
              <a:defRPr/>
            </a:pPr>
            <a:endPar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endParaRPr>
          </a:p>
        </p:txBody>
      </p:sp>
      <p:sp>
        <p:nvSpPr>
          <p:cNvPr id="5" name="Content Placeholder 2"/>
          <p:cNvSpPr txBox="1">
            <a:spLocks/>
          </p:cNvSpPr>
          <p:nvPr/>
        </p:nvSpPr>
        <p:spPr>
          <a:xfrm>
            <a:off x="8325389" y="1825625"/>
            <a:ext cx="3550923" cy="4705804"/>
          </a:xfrm>
          <a:prstGeom prst="rect">
            <a:avLst/>
          </a:prstGeom>
          <a:solidFill>
            <a:schemeClr val="accent1">
              <a:lumMod val="20000"/>
              <a:lumOff val="80000"/>
            </a:schemeClr>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0" normalizeH="0" baseline="0" noProof="0" dirty="0">
                <a:ln>
                  <a:noFill/>
                </a:ln>
                <a:solidFill>
                  <a:prstClr val="black"/>
                </a:solidFill>
                <a:effectLst/>
                <a:uLnTx/>
                <a:uFillTx/>
                <a:latin typeface="Calibri Light" panose="020F0302020204030204"/>
                <a:ea typeface="+mn-ea"/>
                <a:cs typeface="+mn-cs"/>
              </a:rPr>
              <a:t>Third – The future look (27:1–34:12)</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rPr>
              <a:t>a. In the promise land</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rPr>
              <a:t>b. Covenant in Moab</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rPr>
              <a:t>c. Future leadership</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rPr>
              <a:t>d. Song of Moses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rPr>
              <a:t>e. Death of Moses</a:t>
            </a:r>
          </a:p>
        </p:txBody>
      </p:sp>
    </p:spTree>
    <p:extLst>
      <p:ext uri="{BB962C8B-B14F-4D97-AF65-F5344CB8AC3E}">
        <p14:creationId xmlns:p14="http://schemas.microsoft.com/office/powerpoint/2010/main" val="2113877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laws… Torah… Pentateuch… </a:t>
            </a:r>
          </a:p>
        </p:txBody>
      </p:sp>
      <p:sp>
        <p:nvSpPr>
          <p:cNvPr id="3" name="Content Placeholder 2"/>
          <p:cNvSpPr>
            <a:spLocks noGrp="1"/>
          </p:cNvSpPr>
          <p:nvPr>
            <p:ph idx="1"/>
          </p:nvPr>
        </p:nvSpPr>
        <p:spPr>
          <a:xfrm>
            <a:off x="838200" y="1825626"/>
            <a:ext cx="10515600" cy="2759438"/>
          </a:xfrm>
        </p:spPr>
        <p:txBody>
          <a:bodyPr/>
          <a:lstStyle/>
          <a:p>
            <a:r>
              <a:rPr lang="en-US" b="1" dirty="0">
                <a:latin typeface="+mj-lt"/>
              </a:rPr>
              <a:t>Moral laws </a:t>
            </a:r>
            <a:r>
              <a:rPr lang="en-US" dirty="0">
                <a:latin typeface="+mj-lt"/>
              </a:rPr>
              <a:t>– The Ten Commandments, found in Exodus 20 and Deuteronomy 5, serve as the moral foundation.  </a:t>
            </a:r>
          </a:p>
          <a:p>
            <a:r>
              <a:rPr lang="en-US" b="1" dirty="0">
                <a:latin typeface="+mj-lt"/>
              </a:rPr>
              <a:t>Ceremonial laws </a:t>
            </a:r>
            <a:r>
              <a:rPr lang="en-US" dirty="0">
                <a:latin typeface="+mj-lt"/>
              </a:rPr>
              <a:t>– Detailed in Leviticus, they outline the sacrificial system, priestly duties, and festivals. </a:t>
            </a:r>
          </a:p>
          <a:p>
            <a:r>
              <a:rPr lang="en-US" b="1" dirty="0">
                <a:latin typeface="+mj-lt"/>
              </a:rPr>
              <a:t>Civil laws </a:t>
            </a:r>
            <a:r>
              <a:rPr lang="en-US" dirty="0">
                <a:latin typeface="+mj-lt"/>
              </a:rPr>
              <a:t>– These address societal issues, justice, and governance, ensuring the community's orderly function.</a:t>
            </a:r>
          </a:p>
        </p:txBody>
      </p:sp>
      <p:sp>
        <p:nvSpPr>
          <p:cNvPr id="4" name="Content Placeholder 2"/>
          <p:cNvSpPr txBox="1">
            <a:spLocks/>
          </p:cNvSpPr>
          <p:nvPr/>
        </p:nvSpPr>
        <p:spPr>
          <a:xfrm>
            <a:off x="846907" y="4585064"/>
            <a:ext cx="10515600" cy="1619793"/>
          </a:xfrm>
          <a:prstGeom prst="rect">
            <a:avLst/>
          </a:prstGeom>
          <a:solidFill>
            <a:schemeClr val="accent1">
              <a:lumMod val="40000"/>
              <a:lumOff val="60000"/>
            </a:schemeClr>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Calibri Light" panose="020F0302020204030204"/>
                <a:ea typeface="+mn-ea"/>
                <a:cs typeface="+mn-cs"/>
              </a:rPr>
              <a:t>So then, the law was our guardian until Christ came, in order that we might be justified by faith. But now that faith has come, we are no longer under a guardian… </a:t>
            </a:r>
            <a:r>
              <a:rPr kumimoji="0" lang="en-US" sz="2800" b="1" i="0" u="none" strike="noStrike" kern="1200" cap="none" spc="0" normalizeH="0" baseline="0" noProof="0" dirty="0">
                <a:ln>
                  <a:noFill/>
                </a:ln>
                <a:solidFill>
                  <a:prstClr val="black"/>
                </a:solidFill>
                <a:effectLst/>
                <a:uLnTx/>
                <a:uFillTx/>
                <a:latin typeface="Calibri Light" panose="020F0302020204030204"/>
                <a:ea typeface="+mn-ea"/>
                <a:cs typeface="+mn-cs"/>
              </a:rPr>
              <a:t>Galatians 3:24-25</a:t>
            </a:r>
          </a:p>
        </p:txBody>
      </p:sp>
    </p:spTree>
    <p:extLst>
      <p:ext uri="{BB962C8B-B14F-4D97-AF65-F5344CB8AC3E}">
        <p14:creationId xmlns:p14="http://schemas.microsoft.com/office/powerpoint/2010/main" val="1802286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Shema – The call to listen and be obedient…</a:t>
            </a:r>
          </a:p>
        </p:txBody>
      </p:sp>
      <p:sp>
        <p:nvSpPr>
          <p:cNvPr id="3" name="Content Placeholder 2"/>
          <p:cNvSpPr>
            <a:spLocks noGrp="1"/>
          </p:cNvSpPr>
          <p:nvPr>
            <p:ph idx="1"/>
          </p:nvPr>
        </p:nvSpPr>
        <p:spPr>
          <a:xfrm>
            <a:off x="838200" y="1825625"/>
            <a:ext cx="10515600" cy="1413964"/>
          </a:xfrm>
        </p:spPr>
        <p:txBody>
          <a:bodyPr/>
          <a:lstStyle/>
          <a:p>
            <a:pPr marL="0" indent="0">
              <a:buNone/>
            </a:pPr>
            <a:r>
              <a:rPr lang="en-US" dirty="0">
                <a:latin typeface="+mj-lt"/>
              </a:rPr>
              <a:t>“</a:t>
            </a:r>
            <a:r>
              <a:rPr lang="en-US" b="1" dirty="0">
                <a:latin typeface="+mj-lt"/>
              </a:rPr>
              <a:t>Hear</a:t>
            </a:r>
            <a:r>
              <a:rPr lang="en-US" dirty="0">
                <a:latin typeface="+mj-lt"/>
              </a:rPr>
              <a:t>, O Israel: </a:t>
            </a:r>
            <a:r>
              <a:rPr lang="en-US" b="1" dirty="0">
                <a:latin typeface="+mj-lt"/>
              </a:rPr>
              <a:t>The Lord our God, the Lord is one</a:t>
            </a:r>
            <a:r>
              <a:rPr lang="en-US" dirty="0">
                <a:latin typeface="+mj-lt"/>
              </a:rPr>
              <a:t>. You shall </a:t>
            </a:r>
            <a:r>
              <a:rPr lang="en-US" b="1" dirty="0">
                <a:latin typeface="+mj-lt"/>
              </a:rPr>
              <a:t>love</a:t>
            </a:r>
            <a:r>
              <a:rPr lang="en-US" dirty="0">
                <a:latin typeface="+mj-lt"/>
              </a:rPr>
              <a:t> the Lord your God with all your heart and with all your soul and with all your might… </a:t>
            </a:r>
            <a:r>
              <a:rPr lang="en-US" b="1" dirty="0">
                <a:latin typeface="+mj-lt"/>
              </a:rPr>
              <a:t>Deuteronomy 6:4-5</a:t>
            </a:r>
          </a:p>
        </p:txBody>
      </p:sp>
      <p:sp>
        <p:nvSpPr>
          <p:cNvPr id="4" name="Content Placeholder 2"/>
          <p:cNvSpPr txBox="1">
            <a:spLocks/>
          </p:cNvSpPr>
          <p:nvPr/>
        </p:nvSpPr>
        <p:spPr>
          <a:xfrm>
            <a:off x="537752" y="3239589"/>
            <a:ext cx="3550922" cy="3291840"/>
          </a:xfrm>
          <a:prstGeom prst="rect">
            <a:avLst/>
          </a:prstGeom>
          <a:solidFill>
            <a:schemeClr val="accent3">
              <a:lumMod val="40000"/>
              <a:lumOff val="6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0" normalizeH="0" baseline="0" noProof="0" dirty="0">
                <a:ln>
                  <a:noFill/>
                </a:ln>
                <a:solidFill>
                  <a:prstClr val="black"/>
                </a:solidFill>
                <a:effectLst/>
                <a:uLnTx/>
                <a:uFillTx/>
                <a:latin typeface="Calibri Light" panose="020F0302020204030204"/>
                <a:ea typeface="+mn-ea"/>
                <a:cs typeface="+mn-cs"/>
              </a:rPr>
              <a:t>Shema - listen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rPr>
              <a:t>This means to hear and to respond in obedience to the Laws given by God.</a:t>
            </a:r>
          </a:p>
          <a:p>
            <a:pPr marL="228600" marR="0" lvl="0" indent="-228600" algn="l" defTabSz="914400" rtl="0" eaLnBrk="1" fontAlgn="auto" latinLnBrk="0" hangingPunct="1">
              <a:lnSpc>
                <a:spcPct val="90000"/>
              </a:lnSpc>
              <a:spcBef>
                <a:spcPts val="1000"/>
              </a:spcBef>
              <a:spcAft>
                <a:spcPts val="0"/>
              </a:spcAft>
              <a:buClrTx/>
              <a:buSzTx/>
              <a:buFontTx/>
              <a:buChar char="-"/>
              <a:tabLst/>
              <a:defRPr/>
            </a:pPr>
            <a:r>
              <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rPr>
              <a:t>91 times in the whole book of Deuteronomy.</a:t>
            </a:r>
          </a:p>
          <a:p>
            <a:pPr marL="228600" marR="0" lvl="0" indent="-228600" algn="l" defTabSz="914400" rtl="0" eaLnBrk="1" fontAlgn="auto" latinLnBrk="0" hangingPunct="1">
              <a:lnSpc>
                <a:spcPct val="90000"/>
              </a:lnSpc>
              <a:spcBef>
                <a:spcPts val="1000"/>
              </a:spcBef>
              <a:spcAft>
                <a:spcPts val="0"/>
              </a:spcAft>
              <a:buClrTx/>
              <a:buSzTx/>
              <a:buFontTx/>
              <a:buChar char="-"/>
              <a:tabLst/>
              <a:defRPr/>
            </a:pPr>
            <a:r>
              <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rPr>
              <a:t>To live we must obey (Deuteronomy 30:20)</a:t>
            </a:r>
          </a:p>
        </p:txBody>
      </p:sp>
      <p:sp>
        <p:nvSpPr>
          <p:cNvPr id="5" name="Content Placeholder 2"/>
          <p:cNvSpPr txBox="1">
            <a:spLocks/>
          </p:cNvSpPr>
          <p:nvPr/>
        </p:nvSpPr>
        <p:spPr>
          <a:xfrm>
            <a:off x="4232907" y="3239589"/>
            <a:ext cx="3957504" cy="3291840"/>
          </a:xfrm>
          <a:prstGeom prst="rect">
            <a:avLst/>
          </a:prstGeom>
          <a:solidFill>
            <a:schemeClr val="accent2">
              <a:lumMod val="40000"/>
              <a:lumOff val="60000"/>
            </a:schemeClr>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0" normalizeH="0" baseline="0" noProof="0" dirty="0">
                <a:ln>
                  <a:noFill/>
                </a:ln>
                <a:solidFill>
                  <a:prstClr val="black"/>
                </a:solidFill>
                <a:effectLst/>
                <a:uLnTx/>
                <a:uFillTx/>
                <a:latin typeface="Calibri Light" panose="020F0302020204030204"/>
                <a:ea typeface="+mn-ea"/>
                <a:cs typeface="+mn-cs"/>
              </a:rPr>
              <a:t>God alone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rPr>
              <a:t>Israel are God’s chosen people and He wants them only to Himself. Their obedience and devotion to God alone will set them apart as God’s people.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rPr>
              <a:t>- We’re to follow God alone (Deuteronomy 13:4)</a:t>
            </a:r>
          </a:p>
        </p:txBody>
      </p:sp>
      <p:sp>
        <p:nvSpPr>
          <p:cNvPr id="6" name="Content Placeholder 2"/>
          <p:cNvSpPr txBox="1">
            <a:spLocks/>
          </p:cNvSpPr>
          <p:nvPr/>
        </p:nvSpPr>
        <p:spPr>
          <a:xfrm>
            <a:off x="8325389" y="3239589"/>
            <a:ext cx="3550923" cy="3291840"/>
          </a:xfrm>
          <a:prstGeom prst="rect">
            <a:avLst/>
          </a:prstGeom>
          <a:solidFill>
            <a:schemeClr val="accent1">
              <a:lumMod val="20000"/>
              <a:lumOff val="80000"/>
            </a:schemeClr>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0" normalizeH="0" baseline="0" noProof="0" dirty="0">
                <a:ln>
                  <a:noFill/>
                </a:ln>
                <a:solidFill>
                  <a:prstClr val="black"/>
                </a:solidFill>
                <a:effectLst/>
                <a:uLnTx/>
                <a:uFillTx/>
                <a:latin typeface="Calibri Light" panose="020F0302020204030204"/>
                <a:ea typeface="+mn-ea"/>
                <a:cs typeface="+mn-cs"/>
              </a:rPr>
              <a:t>Love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rPr>
              <a:t>This is not just an emotion but includes the decision to be devoted and committed to God.</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rPr>
              <a:t>- We honor God cleave to Him as one we love and delight in. (</a:t>
            </a:r>
            <a:r>
              <a:rPr kumimoji="0" lang="en-US" sz="2400" b="0" i="0" u="none" strike="noStrike" kern="1200" cap="none" spc="0" normalizeH="0" baseline="0" noProof="0" dirty="0" err="1">
                <a:ln>
                  <a:noFill/>
                </a:ln>
                <a:solidFill>
                  <a:prstClr val="black"/>
                </a:solidFill>
                <a:effectLst/>
                <a:uLnTx/>
                <a:uFillTx/>
                <a:latin typeface="Calibri Light" panose="020F0302020204030204"/>
                <a:ea typeface="+mn-ea"/>
                <a:cs typeface="+mn-cs"/>
              </a:rPr>
              <a:t>Deut</a:t>
            </a:r>
            <a:r>
              <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rPr>
              <a:t> 10:21)</a:t>
            </a:r>
          </a:p>
        </p:txBody>
      </p:sp>
    </p:spTree>
    <p:extLst>
      <p:ext uri="{BB962C8B-B14F-4D97-AF65-F5344CB8AC3E}">
        <p14:creationId xmlns:p14="http://schemas.microsoft.com/office/powerpoint/2010/main" val="4035451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Shema – The call to listen and be obedient…</a:t>
            </a:r>
          </a:p>
        </p:txBody>
      </p:sp>
      <p:sp>
        <p:nvSpPr>
          <p:cNvPr id="3" name="Content Placeholder 2"/>
          <p:cNvSpPr>
            <a:spLocks noGrp="1"/>
          </p:cNvSpPr>
          <p:nvPr>
            <p:ph idx="1"/>
          </p:nvPr>
        </p:nvSpPr>
        <p:spPr>
          <a:xfrm>
            <a:off x="838200" y="1825625"/>
            <a:ext cx="10515600" cy="1413964"/>
          </a:xfrm>
        </p:spPr>
        <p:txBody>
          <a:bodyPr/>
          <a:lstStyle/>
          <a:p>
            <a:pPr marL="0" indent="0">
              <a:buNone/>
            </a:pPr>
            <a:r>
              <a:rPr lang="en-US" dirty="0">
                <a:latin typeface="+mj-lt"/>
              </a:rPr>
              <a:t>“</a:t>
            </a:r>
            <a:r>
              <a:rPr lang="en-US" b="1" dirty="0">
                <a:latin typeface="+mj-lt"/>
              </a:rPr>
              <a:t>Hear</a:t>
            </a:r>
            <a:r>
              <a:rPr lang="en-US" dirty="0">
                <a:latin typeface="+mj-lt"/>
              </a:rPr>
              <a:t>, O Israel: </a:t>
            </a:r>
            <a:r>
              <a:rPr lang="en-US" b="1" dirty="0">
                <a:latin typeface="+mj-lt"/>
              </a:rPr>
              <a:t>The Lord our God, the Lord is one</a:t>
            </a:r>
            <a:r>
              <a:rPr lang="en-US" dirty="0">
                <a:latin typeface="+mj-lt"/>
              </a:rPr>
              <a:t>. You shall </a:t>
            </a:r>
            <a:r>
              <a:rPr lang="en-US" b="1" dirty="0">
                <a:latin typeface="+mj-lt"/>
              </a:rPr>
              <a:t>love</a:t>
            </a:r>
            <a:r>
              <a:rPr lang="en-US" dirty="0">
                <a:latin typeface="+mj-lt"/>
              </a:rPr>
              <a:t> the Lord your God with all your heart and with all your soul and with all your might… </a:t>
            </a:r>
            <a:r>
              <a:rPr lang="en-US" b="1" dirty="0">
                <a:latin typeface="+mj-lt"/>
              </a:rPr>
              <a:t>Deuteronomy 6:4-5</a:t>
            </a:r>
          </a:p>
        </p:txBody>
      </p:sp>
      <p:sp>
        <p:nvSpPr>
          <p:cNvPr id="6" name="Content Placeholder 2"/>
          <p:cNvSpPr txBox="1">
            <a:spLocks/>
          </p:cNvSpPr>
          <p:nvPr/>
        </p:nvSpPr>
        <p:spPr>
          <a:xfrm>
            <a:off x="838200" y="3239589"/>
            <a:ext cx="10515600" cy="3239588"/>
          </a:xfrm>
          <a:prstGeom prst="rect">
            <a:avLst/>
          </a:prstGeom>
          <a:solidFill>
            <a:schemeClr val="accent1">
              <a:lumMod val="20000"/>
              <a:lumOff val="80000"/>
            </a:schemeClr>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Calibri Light" panose="020F0302020204030204"/>
                <a:ea typeface="+mn-ea"/>
                <a:cs typeface="+mn-cs"/>
              </a:rPr>
              <a:t>Jesus answered, “The most important is, ‘Hear, O Israel: The Lord our God, the Lord is one. And you shall love the Lord your God with all your heart and with all your soul and with all your mind and with all your strength.’ The second is this: ‘You shall love your neighbor as yourself.’ There is no other commandment greater than these”… </a:t>
            </a:r>
            <a:r>
              <a:rPr kumimoji="0" lang="en-US" sz="2800" b="1" i="0" u="none" strike="noStrike" kern="1200" cap="none" spc="0" normalizeH="0" baseline="0" noProof="0" dirty="0">
                <a:ln>
                  <a:noFill/>
                </a:ln>
                <a:solidFill>
                  <a:prstClr val="black"/>
                </a:solidFill>
                <a:effectLst/>
                <a:uLnTx/>
                <a:uFillTx/>
                <a:latin typeface="Calibri Light" panose="020F0302020204030204"/>
                <a:ea typeface="+mn-ea"/>
                <a:cs typeface="+mn-cs"/>
              </a:rPr>
              <a:t>Mark 12:29-31</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Calibri Light" panose="020F0302020204030204"/>
                <a:ea typeface="+mn-ea"/>
                <a:cs typeface="+mn-cs"/>
              </a:rPr>
              <a:t>A new commandment I give to you, that you love one another: just as I have loved you, you also are to love one another… </a:t>
            </a:r>
            <a:r>
              <a:rPr kumimoji="0" lang="en-US" sz="2800" b="1" i="0" u="none" strike="noStrike" kern="1200" cap="none" spc="0" normalizeH="0" baseline="0" noProof="0" dirty="0">
                <a:ln>
                  <a:noFill/>
                </a:ln>
                <a:solidFill>
                  <a:prstClr val="black"/>
                </a:solidFill>
                <a:effectLst/>
                <a:uLnTx/>
                <a:uFillTx/>
                <a:latin typeface="Calibri Light" panose="020F0302020204030204"/>
                <a:ea typeface="+mn-ea"/>
                <a:cs typeface="+mn-cs"/>
              </a:rPr>
              <a:t>John 13:34</a:t>
            </a:r>
          </a:p>
        </p:txBody>
      </p:sp>
    </p:spTree>
    <p:extLst>
      <p:ext uri="{BB962C8B-B14F-4D97-AF65-F5344CB8AC3E}">
        <p14:creationId xmlns:p14="http://schemas.microsoft.com/office/powerpoint/2010/main" val="1519054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 </a:t>
            </a:r>
          </a:p>
        </p:txBody>
      </p:sp>
      <p:sp>
        <p:nvSpPr>
          <p:cNvPr id="3" name="Content Placeholder 2"/>
          <p:cNvSpPr>
            <a:spLocks noGrp="1"/>
          </p:cNvSpPr>
          <p:nvPr>
            <p:ph idx="1"/>
          </p:nvPr>
        </p:nvSpPr>
        <p:spPr>
          <a:xfrm>
            <a:off x="838200" y="1825625"/>
            <a:ext cx="10515600" cy="2798626"/>
          </a:xfrm>
        </p:spPr>
        <p:txBody>
          <a:bodyPr anchor="ctr"/>
          <a:lstStyle/>
          <a:p>
            <a:r>
              <a:rPr lang="en-US" dirty="0">
                <a:latin typeface="+mj-lt"/>
              </a:rPr>
              <a:t>The laws given by God to the Israelites were relevant for their living and context. By them God set the Israelites apart from other nations. </a:t>
            </a:r>
          </a:p>
          <a:p>
            <a:r>
              <a:rPr lang="en-US" dirty="0">
                <a:latin typeface="+mj-lt"/>
              </a:rPr>
              <a:t>As believers we are no longer under the law that revealed sin &amp; death but now under the law of life in the Holy Spirit through Jesus Christ!</a:t>
            </a:r>
          </a:p>
          <a:p>
            <a:r>
              <a:rPr lang="en-US" dirty="0">
                <a:latin typeface="+mj-lt"/>
              </a:rPr>
              <a:t>As believers today we are to accord the same importance to the act of Shema to love God and to love one another!!   </a:t>
            </a:r>
          </a:p>
        </p:txBody>
      </p:sp>
      <p:sp>
        <p:nvSpPr>
          <p:cNvPr id="4" name="Title 1"/>
          <p:cNvSpPr txBox="1">
            <a:spLocks/>
          </p:cNvSpPr>
          <p:nvPr/>
        </p:nvSpPr>
        <p:spPr>
          <a:xfrm>
            <a:off x="838200" y="4759188"/>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rPr>
              <a:t>Let us pray…</a:t>
            </a:r>
          </a:p>
        </p:txBody>
      </p:sp>
    </p:spTree>
    <p:extLst>
      <p:ext uri="{BB962C8B-B14F-4D97-AF65-F5344CB8AC3E}">
        <p14:creationId xmlns:p14="http://schemas.microsoft.com/office/powerpoint/2010/main" val="1307193181"/>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11277</TotalTime>
  <Words>800</Words>
  <Application>Microsoft Office PowerPoint</Application>
  <PresentationFormat>Widescreen</PresentationFormat>
  <Paragraphs>61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3_Office Theme</vt:lpstr>
      <vt:lpstr>Shema – Listen!</vt:lpstr>
      <vt:lpstr>The book of Deuteronomy… </vt:lpstr>
      <vt:lpstr>The book of Deuteronomy…</vt:lpstr>
      <vt:lpstr>The laws… Torah… Pentateuch… </vt:lpstr>
      <vt:lpstr>Shema – The call to listen and be obedient…</vt:lpstr>
      <vt:lpstr>Shema – The call to listen and be obedient…</vt:lpstr>
      <vt:lpstr>Conclusion…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XICF ADMIN</cp:lastModifiedBy>
  <cp:revision>966</cp:revision>
  <dcterms:created xsi:type="dcterms:W3CDTF">2021-11-11T04:55:49Z</dcterms:created>
  <dcterms:modified xsi:type="dcterms:W3CDTF">2025-02-10T02:42:02Z</dcterms:modified>
</cp:coreProperties>
</file>