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63" r:id="rId4"/>
    <p:sldId id="264" r:id="rId5"/>
    <p:sldId id="265" r:id="rId6"/>
    <p:sldId id="267" r:id="rId7"/>
    <p:sldId id="266"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40" autoAdjust="0"/>
    <p:restoredTop sz="94660"/>
  </p:normalViewPr>
  <p:slideViewPr>
    <p:cSldViewPr snapToGrid="0">
      <p:cViewPr>
        <p:scale>
          <a:sx n="70" d="100"/>
          <a:sy n="70" d="100"/>
        </p:scale>
        <p:origin x="654" y="1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B9BCF68-1D13-4573-B9DE-52BD46456003}" type="datetimeFigureOut">
              <a:rPr lang="en-US" smtClean="0"/>
              <a:t>2/13/2025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DA8165-B950-432B-9370-DEBD2F12B80F}" type="slidenum">
              <a:rPr lang="en-US" smtClean="0"/>
              <a:t>‹#›</a:t>
            </a:fld>
            <a:endParaRPr lang="en-US"/>
          </a:p>
        </p:txBody>
      </p:sp>
    </p:spTree>
    <p:extLst>
      <p:ext uri="{BB962C8B-B14F-4D97-AF65-F5344CB8AC3E}">
        <p14:creationId xmlns:p14="http://schemas.microsoft.com/office/powerpoint/2010/main" val="2797721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9BCF68-1D13-4573-B9DE-52BD46456003}" type="datetimeFigureOut">
              <a:rPr lang="en-US" smtClean="0"/>
              <a:t>2/13/2025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DA8165-B950-432B-9370-DEBD2F12B80F}" type="slidenum">
              <a:rPr lang="en-US" smtClean="0"/>
              <a:t>‹#›</a:t>
            </a:fld>
            <a:endParaRPr lang="en-US"/>
          </a:p>
        </p:txBody>
      </p:sp>
    </p:spTree>
    <p:extLst>
      <p:ext uri="{BB962C8B-B14F-4D97-AF65-F5344CB8AC3E}">
        <p14:creationId xmlns:p14="http://schemas.microsoft.com/office/powerpoint/2010/main" val="23675501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9BCF68-1D13-4573-B9DE-52BD46456003}" type="datetimeFigureOut">
              <a:rPr lang="en-US" smtClean="0"/>
              <a:t>2/13/2025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DA8165-B950-432B-9370-DEBD2F12B80F}" type="slidenum">
              <a:rPr lang="en-US" smtClean="0"/>
              <a:t>‹#›</a:t>
            </a:fld>
            <a:endParaRPr lang="en-US"/>
          </a:p>
        </p:txBody>
      </p:sp>
    </p:spTree>
    <p:extLst>
      <p:ext uri="{BB962C8B-B14F-4D97-AF65-F5344CB8AC3E}">
        <p14:creationId xmlns:p14="http://schemas.microsoft.com/office/powerpoint/2010/main" val="14375160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9BCF68-1D13-4573-B9DE-52BD46456003}" type="datetimeFigureOut">
              <a:rPr lang="en-US" smtClean="0"/>
              <a:t>2/13/2025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DA8165-B950-432B-9370-DEBD2F12B80F}" type="slidenum">
              <a:rPr lang="en-US" smtClean="0"/>
              <a:t>‹#›</a:t>
            </a:fld>
            <a:endParaRPr lang="en-US"/>
          </a:p>
        </p:txBody>
      </p:sp>
    </p:spTree>
    <p:extLst>
      <p:ext uri="{BB962C8B-B14F-4D97-AF65-F5344CB8AC3E}">
        <p14:creationId xmlns:p14="http://schemas.microsoft.com/office/powerpoint/2010/main" val="27542615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B9BCF68-1D13-4573-B9DE-52BD46456003}" type="datetimeFigureOut">
              <a:rPr lang="en-US" smtClean="0"/>
              <a:t>2/13/2025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DA8165-B950-432B-9370-DEBD2F12B80F}" type="slidenum">
              <a:rPr lang="en-US" smtClean="0"/>
              <a:t>‹#›</a:t>
            </a:fld>
            <a:endParaRPr lang="en-US"/>
          </a:p>
        </p:txBody>
      </p:sp>
    </p:spTree>
    <p:extLst>
      <p:ext uri="{BB962C8B-B14F-4D97-AF65-F5344CB8AC3E}">
        <p14:creationId xmlns:p14="http://schemas.microsoft.com/office/powerpoint/2010/main" val="36925637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B9BCF68-1D13-4573-B9DE-52BD46456003}" type="datetimeFigureOut">
              <a:rPr lang="en-US" smtClean="0"/>
              <a:t>2/13/2025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DA8165-B950-432B-9370-DEBD2F12B80F}" type="slidenum">
              <a:rPr lang="en-US" smtClean="0"/>
              <a:t>‹#›</a:t>
            </a:fld>
            <a:endParaRPr lang="en-US"/>
          </a:p>
        </p:txBody>
      </p:sp>
    </p:spTree>
    <p:extLst>
      <p:ext uri="{BB962C8B-B14F-4D97-AF65-F5344CB8AC3E}">
        <p14:creationId xmlns:p14="http://schemas.microsoft.com/office/powerpoint/2010/main" val="4292771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B9BCF68-1D13-4573-B9DE-52BD46456003}" type="datetimeFigureOut">
              <a:rPr lang="en-US" smtClean="0"/>
              <a:t>2/13/2025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7DA8165-B950-432B-9370-DEBD2F12B80F}" type="slidenum">
              <a:rPr lang="en-US" smtClean="0"/>
              <a:t>‹#›</a:t>
            </a:fld>
            <a:endParaRPr lang="en-US"/>
          </a:p>
        </p:txBody>
      </p:sp>
    </p:spTree>
    <p:extLst>
      <p:ext uri="{BB962C8B-B14F-4D97-AF65-F5344CB8AC3E}">
        <p14:creationId xmlns:p14="http://schemas.microsoft.com/office/powerpoint/2010/main" val="5311440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B9BCF68-1D13-4573-B9DE-52BD46456003}" type="datetimeFigureOut">
              <a:rPr lang="en-US" smtClean="0"/>
              <a:t>2/13/2025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7DA8165-B950-432B-9370-DEBD2F12B80F}" type="slidenum">
              <a:rPr lang="en-US" smtClean="0"/>
              <a:t>‹#›</a:t>
            </a:fld>
            <a:endParaRPr lang="en-US"/>
          </a:p>
        </p:txBody>
      </p:sp>
    </p:spTree>
    <p:extLst>
      <p:ext uri="{BB962C8B-B14F-4D97-AF65-F5344CB8AC3E}">
        <p14:creationId xmlns:p14="http://schemas.microsoft.com/office/powerpoint/2010/main" val="41597617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9BCF68-1D13-4573-B9DE-52BD46456003}" type="datetimeFigureOut">
              <a:rPr lang="en-US" smtClean="0"/>
              <a:t>2/13/2025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7DA8165-B950-432B-9370-DEBD2F12B80F}" type="slidenum">
              <a:rPr lang="en-US" smtClean="0"/>
              <a:t>‹#›</a:t>
            </a:fld>
            <a:endParaRPr lang="en-US"/>
          </a:p>
        </p:txBody>
      </p:sp>
    </p:spTree>
    <p:extLst>
      <p:ext uri="{BB962C8B-B14F-4D97-AF65-F5344CB8AC3E}">
        <p14:creationId xmlns:p14="http://schemas.microsoft.com/office/powerpoint/2010/main" val="737505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B9BCF68-1D13-4573-B9DE-52BD46456003}" type="datetimeFigureOut">
              <a:rPr lang="en-US" smtClean="0"/>
              <a:t>2/13/2025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DA8165-B950-432B-9370-DEBD2F12B80F}" type="slidenum">
              <a:rPr lang="en-US" smtClean="0"/>
              <a:t>‹#›</a:t>
            </a:fld>
            <a:endParaRPr lang="en-US"/>
          </a:p>
        </p:txBody>
      </p:sp>
    </p:spTree>
    <p:extLst>
      <p:ext uri="{BB962C8B-B14F-4D97-AF65-F5344CB8AC3E}">
        <p14:creationId xmlns:p14="http://schemas.microsoft.com/office/powerpoint/2010/main" val="31721701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B9BCF68-1D13-4573-B9DE-52BD46456003}" type="datetimeFigureOut">
              <a:rPr lang="en-US" smtClean="0"/>
              <a:t>2/13/2025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DA8165-B950-432B-9370-DEBD2F12B80F}" type="slidenum">
              <a:rPr lang="en-US" smtClean="0"/>
              <a:t>‹#›</a:t>
            </a:fld>
            <a:endParaRPr lang="en-US"/>
          </a:p>
        </p:txBody>
      </p:sp>
    </p:spTree>
    <p:extLst>
      <p:ext uri="{BB962C8B-B14F-4D97-AF65-F5344CB8AC3E}">
        <p14:creationId xmlns:p14="http://schemas.microsoft.com/office/powerpoint/2010/main" val="27628084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9BCF68-1D13-4573-B9DE-52BD46456003}" type="datetimeFigureOut">
              <a:rPr lang="en-US" smtClean="0"/>
              <a:t>2/13/2025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DA8165-B950-432B-9370-DEBD2F12B80F}" type="slidenum">
              <a:rPr lang="en-US" smtClean="0"/>
              <a:t>‹#›</a:t>
            </a:fld>
            <a:endParaRPr lang="en-US"/>
          </a:p>
        </p:txBody>
      </p:sp>
    </p:spTree>
    <p:extLst>
      <p:ext uri="{BB962C8B-B14F-4D97-AF65-F5344CB8AC3E}">
        <p14:creationId xmlns:p14="http://schemas.microsoft.com/office/powerpoint/2010/main" val="42717502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799911" y="1122363"/>
            <a:ext cx="5917474" cy="2387600"/>
          </a:xfrm>
        </p:spPr>
        <p:txBody>
          <a:bodyPr/>
          <a:lstStyle/>
          <a:p>
            <a:pPr algn="l"/>
            <a:r>
              <a:rPr lang="en-US" sz="8000" dirty="0" smtClean="0"/>
              <a:t>The</a:t>
            </a:r>
            <a:r>
              <a:rPr lang="en-US" dirty="0" smtClean="0"/>
              <a:t> </a:t>
            </a:r>
            <a:r>
              <a:rPr lang="en-US" sz="5400" u="sng" dirty="0" smtClean="0"/>
              <a:t>matter of the </a:t>
            </a:r>
            <a:r>
              <a:rPr lang="en-US" sz="8000" dirty="0"/>
              <a:t>H</a:t>
            </a:r>
            <a:r>
              <a:rPr lang="en-US" sz="8000" dirty="0" smtClean="0"/>
              <a:t>eart</a:t>
            </a:r>
            <a:r>
              <a:rPr lang="en-US" sz="8000" dirty="0" smtClean="0"/>
              <a:t>!</a:t>
            </a:r>
            <a:endParaRPr lang="en-US" sz="8000" dirty="0"/>
          </a:p>
        </p:txBody>
      </p:sp>
      <p:sp>
        <p:nvSpPr>
          <p:cNvPr id="3" name="Subtitle 2"/>
          <p:cNvSpPr>
            <a:spLocks noGrp="1"/>
          </p:cNvSpPr>
          <p:nvPr>
            <p:ph type="subTitle" idx="1"/>
          </p:nvPr>
        </p:nvSpPr>
        <p:spPr>
          <a:xfrm>
            <a:off x="5799910" y="3602038"/>
            <a:ext cx="5917476" cy="2558130"/>
          </a:xfrm>
        </p:spPr>
        <p:txBody>
          <a:bodyPr>
            <a:noAutofit/>
          </a:bodyPr>
          <a:lstStyle/>
          <a:p>
            <a:pPr algn="l"/>
            <a:r>
              <a:rPr lang="en-US" sz="2800" dirty="0" smtClean="0">
                <a:latin typeface="+mj-lt"/>
              </a:rPr>
              <a:t>And </a:t>
            </a:r>
            <a:r>
              <a:rPr lang="en-US" sz="2800" dirty="0">
                <a:latin typeface="+mj-lt"/>
              </a:rPr>
              <a:t>the Lord your God will circumcise your heart and the heart of your offspring, so that you will love the Lord your God with all your heart and with all your soul, that you may live… </a:t>
            </a:r>
            <a:endParaRPr lang="en-US" sz="2800" dirty="0" smtClean="0">
              <a:latin typeface="+mj-lt"/>
            </a:endParaRPr>
          </a:p>
          <a:p>
            <a:pPr algn="l"/>
            <a:r>
              <a:rPr lang="en-US" sz="2800" b="1" dirty="0" smtClean="0">
                <a:latin typeface="+mj-lt"/>
              </a:rPr>
              <a:t>Deuteronomy </a:t>
            </a:r>
            <a:r>
              <a:rPr lang="en-US" sz="2800" b="1" dirty="0" smtClean="0">
                <a:latin typeface="+mj-lt"/>
              </a:rPr>
              <a:t>30:6</a:t>
            </a:r>
            <a:endParaRPr lang="en-US" sz="2800" b="1" dirty="0">
              <a:latin typeface="+mj-lt"/>
            </a:endParaRPr>
          </a:p>
        </p:txBody>
      </p:sp>
      <p:pic>
        <p:nvPicPr>
          <p:cNvPr id="5" name="Picture 4"/>
          <p:cNvPicPr>
            <a:picLocks noChangeAspect="1"/>
          </p:cNvPicPr>
          <p:nvPr/>
        </p:nvPicPr>
        <p:blipFill rotWithShape="1">
          <a:blip r:embed="rId2"/>
          <a:srcRect l="10802" t="9572" r="18650" b="8985"/>
          <a:stretch/>
        </p:blipFill>
        <p:spPr>
          <a:xfrm>
            <a:off x="542787" y="1379621"/>
            <a:ext cx="4991740" cy="4780547"/>
          </a:xfrm>
          <a:prstGeom prst="rect">
            <a:avLst/>
          </a:prstGeom>
        </p:spPr>
      </p:pic>
    </p:spTree>
    <p:extLst>
      <p:ext uri="{BB962C8B-B14F-4D97-AF65-F5344CB8AC3E}">
        <p14:creationId xmlns:p14="http://schemas.microsoft.com/office/powerpoint/2010/main" val="35181557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Shema – Listen</a:t>
            </a:r>
            <a:r>
              <a:rPr lang="en-US" dirty="0" smtClean="0"/>
              <a:t>… </a:t>
            </a:r>
            <a:endParaRPr lang="en-US" dirty="0"/>
          </a:p>
        </p:txBody>
      </p:sp>
      <p:sp>
        <p:nvSpPr>
          <p:cNvPr id="3" name="Content Placeholder 2"/>
          <p:cNvSpPr>
            <a:spLocks noGrp="1"/>
          </p:cNvSpPr>
          <p:nvPr>
            <p:ph idx="1"/>
          </p:nvPr>
        </p:nvSpPr>
        <p:spPr>
          <a:xfrm>
            <a:off x="838200" y="3526088"/>
            <a:ext cx="10515600" cy="2798626"/>
          </a:xfrm>
        </p:spPr>
        <p:txBody>
          <a:bodyPr anchor="ctr"/>
          <a:lstStyle/>
          <a:p>
            <a:r>
              <a:rPr lang="en-US" dirty="0" smtClean="0">
                <a:latin typeface="+mj-lt"/>
              </a:rPr>
              <a:t>The laws given by God to the Israelites were relevant for their living and context. By them God set the Israelites apart from other nations. </a:t>
            </a:r>
          </a:p>
          <a:p>
            <a:r>
              <a:rPr lang="en-US" dirty="0" smtClean="0">
                <a:latin typeface="+mj-lt"/>
              </a:rPr>
              <a:t>As believers we are no longer under the law that revealed sin &amp; death but now under the law of life in the Holy Spirit through Jesus Christ!</a:t>
            </a:r>
          </a:p>
          <a:p>
            <a:r>
              <a:rPr lang="en-US" dirty="0" smtClean="0">
                <a:latin typeface="+mj-lt"/>
              </a:rPr>
              <a:t>As believers today we are to accord the same importance to the act of </a:t>
            </a:r>
            <a:r>
              <a:rPr lang="en-US" dirty="0">
                <a:latin typeface="+mj-lt"/>
              </a:rPr>
              <a:t>S</a:t>
            </a:r>
            <a:r>
              <a:rPr lang="en-US" dirty="0" smtClean="0">
                <a:latin typeface="+mj-lt"/>
              </a:rPr>
              <a:t>hema to love God and to love one another!!   </a:t>
            </a:r>
            <a:endParaRPr lang="en-US" dirty="0">
              <a:latin typeface="+mj-lt"/>
            </a:endParaRPr>
          </a:p>
        </p:txBody>
      </p:sp>
      <p:sp>
        <p:nvSpPr>
          <p:cNvPr id="5" name="Content Placeholder 2"/>
          <p:cNvSpPr txBox="1">
            <a:spLocks/>
          </p:cNvSpPr>
          <p:nvPr/>
        </p:nvSpPr>
        <p:spPr>
          <a:xfrm>
            <a:off x="838200" y="1825625"/>
            <a:ext cx="10515600" cy="1413964"/>
          </a:xfrm>
          <a:prstGeom prst="rect">
            <a:avLst/>
          </a:prstGeom>
          <a:solidFill>
            <a:schemeClr val="accent1">
              <a:lumMod val="60000"/>
              <a:lumOff val="40000"/>
            </a:schemeClr>
          </a:solidFill>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dirty="0" smtClean="0">
                <a:latin typeface="+mj-lt"/>
              </a:rPr>
              <a:t>“</a:t>
            </a:r>
            <a:r>
              <a:rPr lang="en-US" b="1" dirty="0" smtClean="0">
                <a:latin typeface="+mj-lt"/>
              </a:rPr>
              <a:t>Hear</a:t>
            </a:r>
            <a:r>
              <a:rPr lang="en-US" dirty="0" smtClean="0">
                <a:latin typeface="+mj-lt"/>
              </a:rPr>
              <a:t>, O Israel: </a:t>
            </a:r>
            <a:r>
              <a:rPr lang="en-US" b="1" dirty="0" smtClean="0">
                <a:latin typeface="+mj-lt"/>
              </a:rPr>
              <a:t>The Lord our God, the Lord is one</a:t>
            </a:r>
            <a:r>
              <a:rPr lang="en-US" dirty="0" smtClean="0">
                <a:latin typeface="+mj-lt"/>
              </a:rPr>
              <a:t>. You shall </a:t>
            </a:r>
            <a:r>
              <a:rPr lang="en-US" b="1" dirty="0" smtClean="0">
                <a:latin typeface="+mj-lt"/>
              </a:rPr>
              <a:t>love</a:t>
            </a:r>
            <a:r>
              <a:rPr lang="en-US" dirty="0" smtClean="0">
                <a:latin typeface="+mj-lt"/>
              </a:rPr>
              <a:t> the Lord your God with all your heart and with all your soul and with all your might… </a:t>
            </a:r>
            <a:r>
              <a:rPr lang="en-US" b="1" dirty="0" smtClean="0">
                <a:latin typeface="+mj-lt"/>
              </a:rPr>
              <a:t>Deuteronomy 6:4-5</a:t>
            </a:r>
            <a:endParaRPr lang="en-US" b="1" dirty="0">
              <a:latin typeface="+mj-lt"/>
            </a:endParaRPr>
          </a:p>
        </p:txBody>
      </p:sp>
    </p:spTree>
    <p:extLst>
      <p:ext uri="{BB962C8B-B14F-4D97-AF65-F5344CB8AC3E}">
        <p14:creationId xmlns:p14="http://schemas.microsoft.com/office/powerpoint/2010/main" val="13071931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matter of the heart…</a:t>
            </a:r>
            <a:endParaRPr lang="en-US" dirty="0"/>
          </a:p>
        </p:txBody>
      </p:sp>
      <p:sp>
        <p:nvSpPr>
          <p:cNvPr id="3" name="Content Placeholder 2"/>
          <p:cNvSpPr>
            <a:spLocks noGrp="1"/>
          </p:cNvSpPr>
          <p:nvPr>
            <p:ph idx="1"/>
          </p:nvPr>
        </p:nvSpPr>
        <p:spPr>
          <a:xfrm>
            <a:off x="838200" y="2899642"/>
            <a:ext cx="10515600" cy="1511133"/>
          </a:xfrm>
          <a:solidFill>
            <a:schemeClr val="accent1">
              <a:lumMod val="60000"/>
              <a:lumOff val="40000"/>
            </a:schemeClr>
          </a:solidFill>
        </p:spPr>
        <p:txBody>
          <a:bodyPr anchor="ctr">
            <a:normAutofit/>
          </a:bodyPr>
          <a:lstStyle/>
          <a:p>
            <a:pPr marL="0" indent="0">
              <a:buNone/>
            </a:pPr>
            <a:r>
              <a:rPr lang="en-US" dirty="0" smtClean="0">
                <a:latin typeface="+mj-lt"/>
              </a:rPr>
              <a:t>Moses after seeing countless acts of disobedience by the Israelites knew it would be impossible for them to be faithful to their covenant with God safe for God to intervene by the transformation of their hearts. </a:t>
            </a:r>
            <a:endParaRPr lang="en-US" dirty="0" smtClean="0">
              <a:latin typeface="+mj-lt"/>
            </a:endParaRPr>
          </a:p>
        </p:txBody>
      </p:sp>
      <p:sp>
        <p:nvSpPr>
          <p:cNvPr id="5" name="Content Placeholder 2"/>
          <p:cNvSpPr txBox="1">
            <a:spLocks/>
          </p:cNvSpPr>
          <p:nvPr/>
        </p:nvSpPr>
        <p:spPr>
          <a:xfrm>
            <a:off x="838200" y="4567628"/>
            <a:ext cx="10515600" cy="1413964"/>
          </a:xfrm>
          <a:prstGeom prst="rect">
            <a:avLst/>
          </a:prstGeom>
          <a:noFill/>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latin typeface="+mj-lt"/>
              </a:rPr>
              <a:t>And the Lord your God will circumcise your heart and the heart of your offspring, so that you will love the Lord your God with all your heart and with all your soul, that you may live… </a:t>
            </a:r>
            <a:r>
              <a:rPr lang="en-US" b="1" dirty="0" smtClean="0">
                <a:latin typeface="+mj-lt"/>
              </a:rPr>
              <a:t>Deuteronomy </a:t>
            </a:r>
            <a:r>
              <a:rPr lang="en-US" b="1" dirty="0">
                <a:latin typeface="+mj-lt"/>
              </a:rPr>
              <a:t>30:6</a:t>
            </a:r>
          </a:p>
        </p:txBody>
      </p:sp>
      <p:sp>
        <p:nvSpPr>
          <p:cNvPr id="6" name="Content Placeholder 2"/>
          <p:cNvSpPr txBox="1">
            <a:spLocks/>
          </p:cNvSpPr>
          <p:nvPr/>
        </p:nvSpPr>
        <p:spPr>
          <a:xfrm>
            <a:off x="838200" y="1690688"/>
            <a:ext cx="10515600" cy="1052101"/>
          </a:xfrm>
          <a:prstGeom prst="rect">
            <a:avLst/>
          </a:prstGeom>
          <a:noFill/>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latin typeface="+mj-lt"/>
              </a:rPr>
              <a:t>Circumcise therefore the foreskin of your heart, and be no longer stubborn.… </a:t>
            </a:r>
            <a:r>
              <a:rPr lang="en-US" b="1" dirty="0" smtClean="0">
                <a:latin typeface="+mj-lt"/>
              </a:rPr>
              <a:t>Deuteronomy 10:16</a:t>
            </a:r>
            <a:endParaRPr lang="en-US" b="1" dirty="0">
              <a:latin typeface="+mj-lt"/>
            </a:endParaRPr>
          </a:p>
        </p:txBody>
      </p:sp>
    </p:spTree>
    <p:extLst>
      <p:ext uri="{BB962C8B-B14F-4D97-AF65-F5344CB8AC3E}">
        <p14:creationId xmlns:p14="http://schemas.microsoft.com/office/powerpoint/2010/main" val="42772463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heart of man…</a:t>
            </a:r>
            <a:endParaRPr lang="en-US" dirty="0"/>
          </a:p>
        </p:txBody>
      </p:sp>
      <p:sp>
        <p:nvSpPr>
          <p:cNvPr id="5" name="Content Placeholder 2"/>
          <p:cNvSpPr txBox="1">
            <a:spLocks/>
          </p:cNvSpPr>
          <p:nvPr/>
        </p:nvSpPr>
        <p:spPr>
          <a:xfrm>
            <a:off x="838200" y="4690458"/>
            <a:ext cx="10515600" cy="1413964"/>
          </a:xfrm>
          <a:prstGeom prst="rect">
            <a:avLst/>
          </a:prstGeom>
          <a:solidFill>
            <a:schemeClr val="accent1">
              <a:lumMod val="60000"/>
              <a:lumOff val="40000"/>
            </a:schemeClr>
          </a:solidFill>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latin typeface="+mj-lt"/>
              </a:rPr>
              <a:t>Oh that they had such a heart as this always, to fear me and to keep all my commandments, that it might go well with them and with their </a:t>
            </a:r>
            <a:r>
              <a:rPr lang="en-US" dirty="0" smtClean="0">
                <a:latin typeface="+mj-lt"/>
              </a:rPr>
              <a:t>descendants </a:t>
            </a:r>
            <a:r>
              <a:rPr lang="en-US" dirty="0">
                <a:latin typeface="+mj-lt"/>
              </a:rPr>
              <a:t>forever!… </a:t>
            </a:r>
            <a:r>
              <a:rPr lang="en-US" b="1" dirty="0" smtClean="0">
                <a:latin typeface="+mj-lt"/>
              </a:rPr>
              <a:t>Deuteronomy 5:29</a:t>
            </a:r>
            <a:endParaRPr lang="en-US" b="1" dirty="0">
              <a:latin typeface="+mj-lt"/>
            </a:endParaRPr>
          </a:p>
        </p:txBody>
      </p:sp>
      <p:sp>
        <p:nvSpPr>
          <p:cNvPr id="6" name="Content Placeholder 2"/>
          <p:cNvSpPr txBox="1">
            <a:spLocks/>
          </p:cNvSpPr>
          <p:nvPr/>
        </p:nvSpPr>
        <p:spPr>
          <a:xfrm>
            <a:off x="838200" y="1690688"/>
            <a:ext cx="10515600" cy="2772130"/>
          </a:xfrm>
          <a:prstGeom prst="rect">
            <a:avLst/>
          </a:prstGeom>
          <a:noFill/>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smtClean="0">
                <a:latin typeface="+mj-lt"/>
              </a:rPr>
              <a:t>The heart in Hebrew is “</a:t>
            </a:r>
            <a:r>
              <a:rPr lang="en-US" dirty="0" err="1" smtClean="0">
                <a:latin typeface="+mj-lt"/>
              </a:rPr>
              <a:t>Leb</a:t>
            </a:r>
            <a:r>
              <a:rPr lang="en-US" dirty="0" smtClean="0">
                <a:latin typeface="+mj-lt"/>
              </a:rPr>
              <a:t>” or “</a:t>
            </a:r>
            <a:r>
              <a:rPr lang="en-US" dirty="0" err="1" smtClean="0">
                <a:latin typeface="+mj-lt"/>
              </a:rPr>
              <a:t>Lebab</a:t>
            </a:r>
            <a:r>
              <a:rPr lang="en-US" dirty="0" smtClean="0">
                <a:latin typeface="+mj-lt"/>
              </a:rPr>
              <a:t>” i.e. the </a:t>
            </a:r>
            <a:r>
              <a:rPr lang="en-US" dirty="0">
                <a:latin typeface="+mj-lt"/>
              </a:rPr>
              <a:t>core of a person's being, influencing thoughts, decisions, and </a:t>
            </a:r>
            <a:r>
              <a:rPr lang="en-US" dirty="0" smtClean="0">
                <a:latin typeface="+mj-lt"/>
              </a:rPr>
              <a:t>actions. </a:t>
            </a:r>
            <a:r>
              <a:rPr lang="en-US" b="1" dirty="0" smtClean="0">
                <a:latin typeface="+mj-lt"/>
              </a:rPr>
              <a:t>(Proverbs 4:23)</a:t>
            </a:r>
          </a:p>
          <a:p>
            <a:r>
              <a:rPr lang="en-US" dirty="0">
                <a:latin typeface="+mj-lt"/>
              </a:rPr>
              <a:t>T</a:t>
            </a:r>
            <a:r>
              <a:rPr lang="en-US" dirty="0" smtClean="0">
                <a:latin typeface="+mj-lt"/>
              </a:rPr>
              <a:t>he heart is also used in reference to the soul as the </a:t>
            </a:r>
            <a:r>
              <a:rPr lang="en-US" dirty="0">
                <a:latin typeface="+mj-lt"/>
              </a:rPr>
              <a:t>seat of </a:t>
            </a:r>
            <a:r>
              <a:rPr lang="en-US" dirty="0" smtClean="0">
                <a:latin typeface="+mj-lt"/>
              </a:rPr>
              <a:t>an individuals emotions </a:t>
            </a:r>
            <a:r>
              <a:rPr lang="en-US" dirty="0">
                <a:latin typeface="+mj-lt"/>
              </a:rPr>
              <a:t>and </a:t>
            </a:r>
            <a:r>
              <a:rPr lang="en-US" dirty="0" smtClean="0">
                <a:latin typeface="+mj-lt"/>
              </a:rPr>
              <a:t>desires. </a:t>
            </a:r>
            <a:r>
              <a:rPr lang="en-US" b="1" dirty="0" smtClean="0">
                <a:latin typeface="+mj-lt"/>
              </a:rPr>
              <a:t>(Psalms 37:4) </a:t>
            </a:r>
          </a:p>
          <a:p>
            <a:r>
              <a:rPr lang="en-US" dirty="0" smtClean="0">
                <a:latin typeface="+mj-lt"/>
              </a:rPr>
              <a:t>A heart that is not truly repented is incapable of submitted to the will of God and reveals deceit, selfishness and idolatry. </a:t>
            </a:r>
            <a:r>
              <a:rPr lang="en-US" b="1" dirty="0" smtClean="0">
                <a:latin typeface="+mj-lt"/>
              </a:rPr>
              <a:t>(Jeremiah 17:9)  </a:t>
            </a:r>
            <a:endParaRPr lang="en-US" b="1" dirty="0">
              <a:latin typeface="+mj-lt"/>
            </a:endParaRPr>
          </a:p>
        </p:txBody>
      </p:sp>
    </p:spTree>
    <p:extLst>
      <p:ext uri="{BB962C8B-B14F-4D97-AF65-F5344CB8AC3E}">
        <p14:creationId xmlns:p14="http://schemas.microsoft.com/office/powerpoint/2010/main" val="4312272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matter of the heart…</a:t>
            </a:r>
            <a:endParaRPr lang="en-US" dirty="0"/>
          </a:p>
        </p:txBody>
      </p:sp>
      <p:sp>
        <p:nvSpPr>
          <p:cNvPr id="3" name="Content Placeholder 2"/>
          <p:cNvSpPr>
            <a:spLocks noGrp="1"/>
          </p:cNvSpPr>
          <p:nvPr>
            <p:ph idx="1"/>
          </p:nvPr>
        </p:nvSpPr>
        <p:spPr>
          <a:xfrm>
            <a:off x="832518" y="3285584"/>
            <a:ext cx="10515600" cy="1682202"/>
          </a:xfrm>
          <a:noFill/>
        </p:spPr>
        <p:txBody>
          <a:bodyPr anchor="ctr">
            <a:normAutofit/>
          </a:bodyPr>
          <a:lstStyle/>
          <a:p>
            <a:pPr marL="0" indent="0">
              <a:buNone/>
            </a:pPr>
            <a:r>
              <a:rPr lang="en-US" dirty="0" smtClean="0">
                <a:latin typeface="+mj-lt"/>
              </a:rPr>
              <a:t>And </a:t>
            </a:r>
            <a:r>
              <a:rPr lang="en-US" dirty="0">
                <a:latin typeface="+mj-lt"/>
              </a:rPr>
              <a:t>I will give you a new heart, and a new spirit I will put within you. And I will remove the heart of stone from your flesh and give you a heart of flesh</a:t>
            </a:r>
            <a:r>
              <a:rPr lang="en-US" dirty="0" smtClean="0">
                <a:latin typeface="+mj-lt"/>
              </a:rPr>
              <a:t>. </a:t>
            </a:r>
            <a:r>
              <a:rPr lang="en-US" dirty="0">
                <a:latin typeface="+mj-lt"/>
              </a:rPr>
              <a:t>And I will put my Spirit within you, and cause you to walk in my statutes and be careful to obey my </a:t>
            </a:r>
            <a:r>
              <a:rPr lang="en-US" dirty="0" smtClean="0">
                <a:latin typeface="+mj-lt"/>
              </a:rPr>
              <a:t>rules... </a:t>
            </a:r>
            <a:r>
              <a:rPr lang="en-US" b="1" dirty="0" smtClean="0">
                <a:latin typeface="+mj-lt"/>
              </a:rPr>
              <a:t>Ezekiel 36:26-27</a:t>
            </a:r>
            <a:endParaRPr lang="en-US" b="1" dirty="0" smtClean="0">
              <a:latin typeface="+mj-lt"/>
            </a:endParaRPr>
          </a:p>
        </p:txBody>
      </p:sp>
      <p:sp>
        <p:nvSpPr>
          <p:cNvPr id="5" name="Content Placeholder 2"/>
          <p:cNvSpPr txBox="1">
            <a:spLocks/>
          </p:cNvSpPr>
          <p:nvPr/>
        </p:nvSpPr>
        <p:spPr>
          <a:xfrm>
            <a:off x="832518" y="1690688"/>
            <a:ext cx="10515600" cy="1413964"/>
          </a:xfrm>
          <a:prstGeom prst="rect">
            <a:avLst/>
          </a:prstGeom>
          <a:noFill/>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latin typeface="+mj-lt"/>
              </a:rPr>
              <a:t>And the Lord your God will circumcise your heart and the heart of your offspring, so that you will love the Lord your God with all your heart and with all your soul, that you may live… </a:t>
            </a:r>
            <a:r>
              <a:rPr lang="en-US" b="1" dirty="0" smtClean="0">
                <a:latin typeface="+mj-lt"/>
              </a:rPr>
              <a:t>Deuteronomy </a:t>
            </a:r>
            <a:r>
              <a:rPr lang="en-US" b="1" dirty="0">
                <a:latin typeface="+mj-lt"/>
              </a:rPr>
              <a:t>30:6</a:t>
            </a:r>
          </a:p>
        </p:txBody>
      </p:sp>
      <p:sp>
        <p:nvSpPr>
          <p:cNvPr id="6" name="Content Placeholder 2"/>
          <p:cNvSpPr txBox="1">
            <a:spLocks/>
          </p:cNvSpPr>
          <p:nvPr/>
        </p:nvSpPr>
        <p:spPr>
          <a:xfrm>
            <a:off x="832518" y="5148718"/>
            <a:ext cx="10515600" cy="1052101"/>
          </a:xfrm>
          <a:prstGeom prst="rect">
            <a:avLst/>
          </a:prstGeom>
          <a:solidFill>
            <a:schemeClr val="accent1">
              <a:lumMod val="60000"/>
              <a:lumOff val="40000"/>
            </a:schemeClr>
          </a:solidFill>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smtClean="0">
                <a:latin typeface="+mj-lt"/>
              </a:rPr>
              <a:t>The Lord by His nature of love and mercy is actively pursuing us to transform our hearts!!</a:t>
            </a:r>
            <a:endParaRPr lang="en-US" b="1" dirty="0">
              <a:latin typeface="+mj-lt"/>
            </a:endParaRPr>
          </a:p>
        </p:txBody>
      </p:sp>
    </p:spTree>
    <p:extLst>
      <p:ext uri="{BB962C8B-B14F-4D97-AF65-F5344CB8AC3E}">
        <p14:creationId xmlns:p14="http://schemas.microsoft.com/office/powerpoint/2010/main" val="34260984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dirty="0" smtClean="0"/>
              <a:t>transformation </a:t>
            </a:r>
            <a:r>
              <a:rPr lang="en-US" dirty="0" smtClean="0"/>
              <a:t>of the heart…</a:t>
            </a:r>
            <a:endParaRPr lang="en-US" dirty="0"/>
          </a:p>
        </p:txBody>
      </p:sp>
      <p:sp>
        <p:nvSpPr>
          <p:cNvPr id="5" name="Content Placeholder 2"/>
          <p:cNvSpPr txBox="1">
            <a:spLocks/>
          </p:cNvSpPr>
          <p:nvPr/>
        </p:nvSpPr>
        <p:spPr>
          <a:xfrm>
            <a:off x="832518" y="1690687"/>
            <a:ext cx="10515600" cy="3727474"/>
          </a:xfrm>
          <a:prstGeom prst="rect">
            <a:avLst/>
          </a:prstGeom>
          <a:noFill/>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smtClean="0">
                <a:latin typeface="+mj-lt"/>
              </a:rPr>
              <a:t>1. Therefore</a:t>
            </a:r>
            <a:r>
              <a:rPr lang="en-US" dirty="0">
                <a:latin typeface="+mj-lt"/>
              </a:rPr>
              <a:t>, since we have been justified by faith, </a:t>
            </a:r>
            <a:r>
              <a:rPr lang="en-US" dirty="0" smtClean="0">
                <a:latin typeface="+mj-lt"/>
              </a:rPr>
              <a:t>we </a:t>
            </a:r>
            <a:r>
              <a:rPr lang="en-US" dirty="0">
                <a:latin typeface="+mj-lt"/>
              </a:rPr>
              <a:t>have peace with God through our Lord Jesus Christ. </a:t>
            </a:r>
            <a:r>
              <a:rPr lang="en-US" dirty="0" smtClean="0">
                <a:latin typeface="+mj-lt"/>
              </a:rPr>
              <a:t>2. </a:t>
            </a:r>
            <a:r>
              <a:rPr lang="en-US" dirty="0">
                <a:latin typeface="+mj-lt"/>
              </a:rPr>
              <a:t>Through him we have also obtained access by </a:t>
            </a:r>
            <a:r>
              <a:rPr lang="en-US" dirty="0" smtClean="0">
                <a:latin typeface="+mj-lt"/>
              </a:rPr>
              <a:t>faith </a:t>
            </a:r>
            <a:r>
              <a:rPr lang="en-US" dirty="0">
                <a:latin typeface="+mj-lt"/>
              </a:rPr>
              <a:t>into this grace in which we stand, and </a:t>
            </a:r>
            <a:r>
              <a:rPr lang="en-US" dirty="0" smtClean="0">
                <a:latin typeface="+mj-lt"/>
              </a:rPr>
              <a:t>we rejoice </a:t>
            </a:r>
            <a:r>
              <a:rPr lang="en-US" dirty="0">
                <a:latin typeface="+mj-lt"/>
              </a:rPr>
              <a:t>in hope of the glory of God. </a:t>
            </a:r>
            <a:r>
              <a:rPr lang="en-US" dirty="0" smtClean="0">
                <a:latin typeface="+mj-lt"/>
              </a:rPr>
              <a:t>3. </a:t>
            </a:r>
            <a:r>
              <a:rPr lang="en-US" dirty="0">
                <a:latin typeface="+mj-lt"/>
              </a:rPr>
              <a:t>Not only that, but we rejoice in our sufferings, knowing that suffering produces endurance, </a:t>
            </a:r>
            <a:r>
              <a:rPr lang="en-US" dirty="0" smtClean="0">
                <a:latin typeface="+mj-lt"/>
              </a:rPr>
              <a:t>4. </a:t>
            </a:r>
            <a:r>
              <a:rPr lang="en-US" dirty="0">
                <a:latin typeface="+mj-lt"/>
              </a:rPr>
              <a:t>and endurance produces character, and character produces hope, </a:t>
            </a:r>
            <a:r>
              <a:rPr lang="en-US" b="1" dirty="0" smtClean="0">
                <a:latin typeface="+mj-lt"/>
              </a:rPr>
              <a:t>5. </a:t>
            </a:r>
            <a:r>
              <a:rPr lang="en-US" b="1" dirty="0">
                <a:latin typeface="+mj-lt"/>
              </a:rPr>
              <a:t>and hope does not put us to shame, because God's love has been poured into our hearts through the Holy Spirit who has been given to us.… </a:t>
            </a:r>
            <a:endParaRPr lang="en-US" b="1" dirty="0" smtClean="0">
              <a:latin typeface="+mj-lt"/>
            </a:endParaRPr>
          </a:p>
          <a:p>
            <a:pPr marL="0" indent="0">
              <a:buNone/>
            </a:pPr>
            <a:r>
              <a:rPr lang="en-US" b="1" dirty="0" smtClean="0">
                <a:latin typeface="+mj-lt"/>
              </a:rPr>
              <a:t>Romans 5:1-5 </a:t>
            </a:r>
            <a:endParaRPr lang="en-US" b="1" dirty="0">
              <a:latin typeface="+mj-lt"/>
            </a:endParaRPr>
          </a:p>
        </p:txBody>
      </p:sp>
      <p:sp>
        <p:nvSpPr>
          <p:cNvPr id="7" name="Content Placeholder 2"/>
          <p:cNvSpPr txBox="1">
            <a:spLocks/>
          </p:cNvSpPr>
          <p:nvPr/>
        </p:nvSpPr>
        <p:spPr>
          <a:xfrm>
            <a:off x="832518" y="5540991"/>
            <a:ext cx="10515600" cy="799815"/>
          </a:xfrm>
          <a:prstGeom prst="rect">
            <a:avLst/>
          </a:prstGeom>
          <a:solidFill>
            <a:schemeClr val="accent1">
              <a:lumMod val="60000"/>
              <a:lumOff val="40000"/>
            </a:schemeClr>
          </a:solidFill>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smtClean="0">
                <a:latin typeface="+mj-lt"/>
              </a:rPr>
              <a:t>An encounter and walk with Jesus is the key to a transformed heart!!</a:t>
            </a:r>
            <a:endParaRPr lang="en-US" b="1" dirty="0">
              <a:latin typeface="+mj-lt"/>
            </a:endParaRPr>
          </a:p>
        </p:txBody>
      </p:sp>
    </p:spTree>
    <p:extLst>
      <p:ext uri="{BB962C8B-B14F-4D97-AF65-F5344CB8AC3E}">
        <p14:creationId xmlns:p14="http://schemas.microsoft.com/office/powerpoint/2010/main" val="39558056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r>
              <a:rPr lang="en-US" dirty="0" smtClean="0"/>
              <a:t>…</a:t>
            </a:r>
            <a:endParaRPr lang="en-US" dirty="0"/>
          </a:p>
        </p:txBody>
      </p:sp>
      <p:sp>
        <p:nvSpPr>
          <p:cNvPr id="5" name="Content Placeholder 2"/>
          <p:cNvSpPr txBox="1">
            <a:spLocks/>
          </p:cNvSpPr>
          <p:nvPr/>
        </p:nvSpPr>
        <p:spPr>
          <a:xfrm>
            <a:off x="832518" y="1690687"/>
            <a:ext cx="10515600" cy="3754769"/>
          </a:xfrm>
          <a:prstGeom prst="rect">
            <a:avLst/>
          </a:prstGeom>
          <a:noFill/>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smtClean="0">
                <a:latin typeface="+mj-lt"/>
              </a:rPr>
              <a:t>The Israelites were incapable of obeying the Law because their hearts were uncircumcised. Hence, their repeated disobedience.   </a:t>
            </a:r>
          </a:p>
          <a:p>
            <a:r>
              <a:rPr lang="en-US" dirty="0" smtClean="0">
                <a:latin typeface="+mj-lt"/>
              </a:rPr>
              <a:t>God desires to change our hearts so we can walk in accordance to His will and be upright. He has made this possible through the sacrifice of Jesus Christ. (Romans 10:9)</a:t>
            </a:r>
          </a:p>
          <a:p>
            <a:r>
              <a:rPr lang="en-US" dirty="0" smtClean="0">
                <a:latin typeface="+mj-lt"/>
              </a:rPr>
              <a:t>We must listen to the Call of Jesus Christ to be intentional about what we allow into our heart. (Matthew 12:34) We must guard our hearts with all diligence. (Proverbs 4:23)</a:t>
            </a:r>
            <a:endParaRPr lang="en-US" dirty="0">
              <a:latin typeface="+mj-lt"/>
            </a:endParaRPr>
          </a:p>
        </p:txBody>
      </p:sp>
      <p:sp>
        <p:nvSpPr>
          <p:cNvPr id="7" name="Title 1"/>
          <p:cNvSpPr txBox="1">
            <a:spLocks/>
          </p:cNvSpPr>
          <p:nvPr/>
        </p:nvSpPr>
        <p:spPr>
          <a:xfrm>
            <a:off x="826836" y="5445456"/>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smtClean="0"/>
              <a:t>Let us pray…</a:t>
            </a:r>
            <a:endParaRPr lang="en-US" dirty="0"/>
          </a:p>
        </p:txBody>
      </p:sp>
    </p:spTree>
    <p:extLst>
      <p:ext uri="{BB962C8B-B14F-4D97-AF65-F5344CB8AC3E}">
        <p14:creationId xmlns:p14="http://schemas.microsoft.com/office/powerpoint/2010/main" val="21581961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381</TotalTime>
  <Words>765</Words>
  <Application>Microsoft Office PowerPoint</Application>
  <PresentationFormat>Widescreen</PresentationFormat>
  <Paragraphs>30</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The matter of the Heart!</vt:lpstr>
      <vt:lpstr>Shema – Listen… </vt:lpstr>
      <vt:lpstr>The matter of the heart…</vt:lpstr>
      <vt:lpstr>The heart of man…</vt:lpstr>
      <vt:lpstr>The matter of the heart…</vt:lpstr>
      <vt:lpstr>The transformation of the heart…</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Shema – Listen!</dc:title>
  <dc:creator>A</dc:creator>
  <cp:lastModifiedBy>A</cp:lastModifiedBy>
  <cp:revision>36</cp:revision>
  <dcterms:created xsi:type="dcterms:W3CDTF">2025-02-07T15:27:54Z</dcterms:created>
  <dcterms:modified xsi:type="dcterms:W3CDTF">2025-02-13T08:00:56Z</dcterms:modified>
</cp:coreProperties>
</file>