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3" r:id="rId4"/>
    <p:sldId id="264" r:id="rId5"/>
    <p:sldId id="265" r:id="rId6"/>
    <p:sldId id="26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73" d="100"/>
          <a:sy n="73" d="100"/>
        </p:scale>
        <p:origin x="5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398827-ADD8-48C4-8376-6AE5D1E1219C}"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87215-21EB-4918-8816-EA7A48098E4D}" type="slidenum">
              <a:rPr lang="en-US" smtClean="0"/>
              <a:t>‹#›</a:t>
            </a:fld>
            <a:endParaRPr lang="en-US"/>
          </a:p>
        </p:txBody>
      </p:sp>
    </p:spTree>
    <p:extLst>
      <p:ext uri="{BB962C8B-B14F-4D97-AF65-F5344CB8AC3E}">
        <p14:creationId xmlns:p14="http://schemas.microsoft.com/office/powerpoint/2010/main" val="170373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398827-ADD8-48C4-8376-6AE5D1E1219C}"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87215-21EB-4918-8816-EA7A48098E4D}" type="slidenum">
              <a:rPr lang="en-US" smtClean="0"/>
              <a:t>‹#›</a:t>
            </a:fld>
            <a:endParaRPr lang="en-US"/>
          </a:p>
        </p:txBody>
      </p:sp>
    </p:spTree>
    <p:extLst>
      <p:ext uri="{BB962C8B-B14F-4D97-AF65-F5344CB8AC3E}">
        <p14:creationId xmlns:p14="http://schemas.microsoft.com/office/powerpoint/2010/main" val="266055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398827-ADD8-48C4-8376-6AE5D1E1219C}"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87215-21EB-4918-8816-EA7A48098E4D}" type="slidenum">
              <a:rPr lang="en-US" smtClean="0"/>
              <a:t>‹#›</a:t>
            </a:fld>
            <a:endParaRPr lang="en-US"/>
          </a:p>
        </p:txBody>
      </p:sp>
    </p:spTree>
    <p:extLst>
      <p:ext uri="{BB962C8B-B14F-4D97-AF65-F5344CB8AC3E}">
        <p14:creationId xmlns:p14="http://schemas.microsoft.com/office/powerpoint/2010/main" val="1390505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398827-ADD8-48C4-8376-6AE5D1E1219C}"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87215-21EB-4918-8816-EA7A48098E4D}" type="slidenum">
              <a:rPr lang="en-US" smtClean="0"/>
              <a:t>‹#›</a:t>
            </a:fld>
            <a:endParaRPr lang="en-US"/>
          </a:p>
        </p:txBody>
      </p:sp>
    </p:spTree>
    <p:extLst>
      <p:ext uri="{BB962C8B-B14F-4D97-AF65-F5344CB8AC3E}">
        <p14:creationId xmlns:p14="http://schemas.microsoft.com/office/powerpoint/2010/main" val="1704201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398827-ADD8-48C4-8376-6AE5D1E1219C}"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87215-21EB-4918-8816-EA7A48098E4D}" type="slidenum">
              <a:rPr lang="en-US" smtClean="0"/>
              <a:t>‹#›</a:t>
            </a:fld>
            <a:endParaRPr lang="en-US"/>
          </a:p>
        </p:txBody>
      </p:sp>
    </p:spTree>
    <p:extLst>
      <p:ext uri="{BB962C8B-B14F-4D97-AF65-F5344CB8AC3E}">
        <p14:creationId xmlns:p14="http://schemas.microsoft.com/office/powerpoint/2010/main" val="3557425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398827-ADD8-48C4-8376-6AE5D1E1219C}"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87215-21EB-4918-8816-EA7A48098E4D}" type="slidenum">
              <a:rPr lang="en-US" smtClean="0"/>
              <a:t>‹#›</a:t>
            </a:fld>
            <a:endParaRPr lang="en-US"/>
          </a:p>
        </p:txBody>
      </p:sp>
    </p:spTree>
    <p:extLst>
      <p:ext uri="{BB962C8B-B14F-4D97-AF65-F5344CB8AC3E}">
        <p14:creationId xmlns:p14="http://schemas.microsoft.com/office/powerpoint/2010/main" val="1595528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398827-ADD8-48C4-8376-6AE5D1E1219C}" type="datetimeFigureOut">
              <a:rPr lang="en-US" smtClean="0"/>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87215-21EB-4918-8816-EA7A48098E4D}" type="slidenum">
              <a:rPr lang="en-US" smtClean="0"/>
              <a:t>‹#›</a:t>
            </a:fld>
            <a:endParaRPr lang="en-US"/>
          </a:p>
        </p:txBody>
      </p:sp>
    </p:spTree>
    <p:extLst>
      <p:ext uri="{BB962C8B-B14F-4D97-AF65-F5344CB8AC3E}">
        <p14:creationId xmlns:p14="http://schemas.microsoft.com/office/powerpoint/2010/main" val="2209112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398827-ADD8-48C4-8376-6AE5D1E1219C}" type="datetimeFigureOut">
              <a:rPr lang="en-US" smtClean="0"/>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87215-21EB-4918-8816-EA7A48098E4D}" type="slidenum">
              <a:rPr lang="en-US" smtClean="0"/>
              <a:t>‹#›</a:t>
            </a:fld>
            <a:endParaRPr lang="en-US"/>
          </a:p>
        </p:txBody>
      </p:sp>
    </p:spTree>
    <p:extLst>
      <p:ext uri="{BB962C8B-B14F-4D97-AF65-F5344CB8AC3E}">
        <p14:creationId xmlns:p14="http://schemas.microsoft.com/office/powerpoint/2010/main" val="267473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398827-ADD8-48C4-8376-6AE5D1E1219C}" type="datetimeFigureOut">
              <a:rPr lang="en-US" smtClean="0"/>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87215-21EB-4918-8816-EA7A48098E4D}" type="slidenum">
              <a:rPr lang="en-US" smtClean="0"/>
              <a:t>‹#›</a:t>
            </a:fld>
            <a:endParaRPr lang="en-US"/>
          </a:p>
        </p:txBody>
      </p:sp>
    </p:spTree>
    <p:extLst>
      <p:ext uri="{BB962C8B-B14F-4D97-AF65-F5344CB8AC3E}">
        <p14:creationId xmlns:p14="http://schemas.microsoft.com/office/powerpoint/2010/main" val="170718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C398827-ADD8-48C4-8376-6AE5D1E1219C}"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87215-21EB-4918-8816-EA7A48098E4D}" type="slidenum">
              <a:rPr lang="en-US" smtClean="0"/>
              <a:t>‹#›</a:t>
            </a:fld>
            <a:endParaRPr lang="en-US"/>
          </a:p>
        </p:txBody>
      </p:sp>
    </p:spTree>
    <p:extLst>
      <p:ext uri="{BB962C8B-B14F-4D97-AF65-F5344CB8AC3E}">
        <p14:creationId xmlns:p14="http://schemas.microsoft.com/office/powerpoint/2010/main" val="2017496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C398827-ADD8-48C4-8376-6AE5D1E1219C}"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87215-21EB-4918-8816-EA7A48098E4D}" type="slidenum">
              <a:rPr lang="en-US" smtClean="0"/>
              <a:t>‹#›</a:t>
            </a:fld>
            <a:endParaRPr lang="en-US"/>
          </a:p>
        </p:txBody>
      </p:sp>
    </p:spTree>
    <p:extLst>
      <p:ext uri="{BB962C8B-B14F-4D97-AF65-F5344CB8AC3E}">
        <p14:creationId xmlns:p14="http://schemas.microsoft.com/office/powerpoint/2010/main" val="3698323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98827-ADD8-48C4-8376-6AE5D1E1219C}" type="datetimeFigureOut">
              <a:rPr lang="en-US" smtClean="0"/>
              <a:t>3/18/2025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87215-21EB-4918-8816-EA7A48098E4D}" type="slidenum">
              <a:rPr lang="en-US" smtClean="0"/>
              <a:t>‹#›</a:t>
            </a:fld>
            <a:endParaRPr lang="en-US"/>
          </a:p>
        </p:txBody>
      </p:sp>
    </p:spTree>
    <p:extLst>
      <p:ext uri="{BB962C8B-B14F-4D97-AF65-F5344CB8AC3E}">
        <p14:creationId xmlns:p14="http://schemas.microsoft.com/office/powerpoint/2010/main" val="909594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08408"/>
            <a:ext cx="9144000" cy="967694"/>
          </a:xfrm>
        </p:spPr>
        <p:txBody>
          <a:bodyPr/>
          <a:lstStyle/>
          <a:p>
            <a:r>
              <a:rPr lang="en-US" dirty="0" smtClean="0"/>
              <a:t>DISCIPLESHIP</a:t>
            </a:r>
            <a:r>
              <a:rPr lang="en-US" dirty="0" smtClean="0"/>
              <a:t>!! – Part 2.</a:t>
            </a:r>
            <a:endParaRPr lang="en-US" dirty="0"/>
          </a:p>
        </p:txBody>
      </p:sp>
      <p:sp>
        <p:nvSpPr>
          <p:cNvPr id="3" name="Subtitle 2"/>
          <p:cNvSpPr>
            <a:spLocks noGrp="1"/>
          </p:cNvSpPr>
          <p:nvPr>
            <p:ph type="subTitle" idx="1"/>
          </p:nvPr>
        </p:nvSpPr>
        <p:spPr>
          <a:xfrm>
            <a:off x="1375954" y="5212081"/>
            <a:ext cx="9440091" cy="1410788"/>
          </a:xfrm>
        </p:spPr>
        <p:txBody>
          <a:bodyPr>
            <a:noAutofit/>
          </a:bodyPr>
          <a:lstStyle/>
          <a:p>
            <a:r>
              <a:rPr lang="en-US" sz="2800" dirty="0">
                <a:latin typeface="+mj-lt"/>
              </a:rPr>
              <a:t>until we all attain to the unity of the faith and of the knowledge of the Son of God, to mature manhood</a:t>
            </a:r>
            <a:r>
              <a:rPr lang="en-US" sz="2800" dirty="0" smtClean="0">
                <a:latin typeface="+mj-lt"/>
              </a:rPr>
              <a:t>, </a:t>
            </a:r>
            <a:r>
              <a:rPr lang="en-US" sz="2800" dirty="0">
                <a:latin typeface="+mj-lt"/>
              </a:rPr>
              <a:t>to the measure of the stature of the fullness of Christ… </a:t>
            </a:r>
            <a:r>
              <a:rPr lang="en-US" sz="2800" b="1" dirty="0" smtClean="0">
                <a:latin typeface="+mj-lt"/>
              </a:rPr>
              <a:t>Ephesians 4:13</a:t>
            </a:r>
            <a:endParaRPr lang="en-US" sz="2800" b="1" dirty="0">
              <a:latin typeface="+mj-lt"/>
            </a:endParaRPr>
          </a:p>
        </p:txBody>
      </p:sp>
      <p:pic>
        <p:nvPicPr>
          <p:cNvPr id="4" name="Picture 3"/>
          <p:cNvPicPr>
            <a:picLocks noChangeAspect="1"/>
          </p:cNvPicPr>
          <p:nvPr/>
        </p:nvPicPr>
        <p:blipFill>
          <a:blip r:embed="rId2"/>
          <a:stretch>
            <a:fillRect/>
          </a:stretch>
        </p:blipFill>
        <p:spPr>
          <a:xfrm>
            <a:off x="1524000" y="1734094"/>
            <a:ext cx="9144000" cy="3219995"/>
          </a:xfrm>
          <a:prstGeom prst="rect">
            <a:avLst/>
          </a:prstGeom>
        </p:spPr>
      </p:pic>
    </p:spTree>
    <p:extLst>
      <p:ext uri="{BB962C8B-B14F-4D97-AF65-F5344CB8AC3E}">
        <p14:creationId xmlns:p14="http://schemas.microsoft.com/office/powerpoint/2010/main" val="2790529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discipleship…</a:t>
            </a:r>
            <a:endParaRPr lang="en-US" dirty="0"/>
          </a:p>
        </p:txBody>
      </p:sp>
      <p:sp>
        <p:nvSpPr>
          <p:cNvPr id="4" name="Content Placeholder 2"/>
          <p:cNvSpPr txBox="1">
            <a:spLocks/>
          </p:cNvSpPr>
          <p:nvPr/>
        </p:nvSpPr>
        <p:spPr>
          <a:xfrm>
            <a:off x="838199" y="1825626"/>
            <a:ext cx="10944497" cy="45229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latin typeface="+mj-lt"/>
              </a:rPr>
              <a:t>Commitment to Christ: </a:t>
            </a:r>
            <a:r>
              <a:rPr lang="en-US" sz="2700" dirty="0" smtClean="0">
                <a:latin typeface="+mj-lt"/>
              </a:rPr>
              <a:t>Discipleship requires a wholehearted commitment to Jesus. This indicates a life of self-denial and dedication to Christ's mission.</a:t>
            </a:r>
          </a:p>
          <a:p>
            <a:r>
              <a:rPr lang="en-US" b="1" dirty="0" smtClean="0">
                <a:latin typeface="+mj-lt"/>
              </a:rPr>
              <a:t>Obedience to His Teachings: </a:t>
            </a:r>
            <a:r>
              <a:rPr lang="en-US" sz="2700" dirty="0" smtClean="0">
                <a:latin typeface="+mj-lt"/>
              </a:rPr>
              <a:t>A disciple is expected to obey the teachings of Jesus. Living according to the Word of God. </a:t>
            </a:r>
            <a:r>
              <a:rPr lang="en-US" b="1" dirty="0">
                <a:latin typeface="+mj-lt"/>
              </a:rPr>
              <a:t>(</a:t>
            </a:r>
            <a:r>
              <a:rPr lang="en-US" b="1" dirty="0" smtClean="0">
                <a:latin typeface="+mj-lt"/>
              </a:rPr>
              <a:t>John 8:31) </a:t>
            </a:r>
          </a:p>
          <a:p>
            <a:r>
              <a:rPr lang="en-US" b="1" dirty="0" smtClean="0">
                <a:latin typeface="+mj-lt"/>
              </a:rPr>
              <a:t>Transformation and Growth: </a:t>
            </a:r>
            <a:r>
              <a:rPr lang="en-US" sz="2700" dirty="0" smtClean="0">
                <a:latin typeface="+mj-lt"/>
              </a:rPr>
              <a:t>Discipleship involves spiritual growth and transformation into the likeness of Christ. </a:t>
            </a:r>
            <a:r>
              <a:rPr lang="en-US" b="1" dirty="0" smtClean="0">
                <a:latin typeface="+mj-lt"/>
              </a:rPr>
              <a:t>(Romans 12:2)</a:t>
            </a:r>
          </a:p>
          <a:p>
            <a:r>
              <a:rPr lang="en-US" b="1" dirty="0" smtClean="0">
                <a:latin typeface="+mj-lt"/>
              </a:rPr>
              <a:t>Bearing Fruit: </a:t>
            </a:r>
            <a:r>
              <a:rPr lang="en-US" sz="2700" dirty="0" smtClean="0">
                <a:latin typeface="+mj-lt"/>
              </a:rPr>
              <a:t>A true disciple bears spiritual fruit as evidence of their faith and journey in Christ.</a:t>
            </a:r>
            <a:r>
              <a:rPr lang="en-US" b="1" dirty="0" smtClean="0">
                <a:latin typeface="+mj-lt"/>
              </a:rPr>
              <a:t> (John 15:8)</a:t>
            </a:r>
          </a:p>
          <a:p>
            <a:r>
              <a:rPr lang="en-US" b="1" dirty="0" smtClean="0">
                <a:latin typeface="+mj-lt"/>
              </a:rPr>
              <a:t>Love for Others: </a:t>
            </a:r>
            <a:r>
              <a:rPr lang="en-US" sz="2700" dirty="0" smtClean="0">
                <a:latin typeface="+mj-lt"/>
              </a:rPr>
              <a:t>Love is a hallmark of discipleship. Love for God and love for others even our enemies. </a:t>
            </a:r>
            <a:r>
              <a:rPr lang="en-US" b="1" dirty="0" smtClean="0">
                <a:latin typeface="+mj-lt"/>
              </a:rPr>
              <a:t>(John 13:34-35)</a:t>
            </a:r>
            <a:endParaRPr lang="en-US" b="1" dirty="0">
              <a:latin typeface="+mj-lt"/>
            </a:endParaRPr>
          </a:p>
        </p:txBody>
      </p:sp>
    </p:spTree>
    <p:extLst>
      <p:ext uri="{BB962C8B-B14F-4D97-AF65-F5344CB8AC3E}">
        <p14:creationId xmlns:p14="http://schemas.microsoft.com/office/powerpoint/2010/main" val="2082373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58" y="365125"/>
            <a:ext cx="10515600" cy="1325563"/>
          </a:xfrm>
        </p:spPr>
        <p:txBody>
          <a:bodyPr/>
          <a:lstStyle/>
          <a:p>
            <a:r>
              <a:rPr lang="en-US" dirty="0" smtClean="0"/>
              <a:t>P</a:t>
            </a:r>
            <a:r>
              <a:rPr lang="en-US" dirty="0" smtClean="0"/>
              <a:t>illars </a:t>
            </a:r>
            <a:r>
              <a:rPr lang="en-US" dirty="0" smtClean="0"/>
              <a:t>of </a:t>
            </a:r>
            <a:r>
              <a:rPr lang="en-US" dirty="0" smtClean="0"/>
              <a:t>a biblical </a:t>
            </a:r>
            <a:r>
              <a:rPr lang="en-US" dirty="0" smtClean="0"/>
              <a:t>disciple</a:t>
            </a:r>
            <a:r>
              <a:rPr lang="en-US" dirty="0" smtClean="0"/>
              <a:t>…</a:t>
            </a:r>
            <a:endParaRPr lang="en-US" dirty="0"/>
          </a:p>
        </p:txBody>
      </p:sp>
      <p:sp>
        <p:nvSpPr>
          <p:cNvPr id="3" name="Content Placeholder 2"/>
          <p:cNvSpPr>
            <a:spLocks noGrp="1"/>
          </p:cNvSpPr>
          <p:nvPr>
            <p:ph idx="1"/>
          </p:nvPr>
        </p:nvSpPr>
        <p:spPr>
          <a:xfrm>
            <a:off x="559558" y="1690688"/>
            <a:ext cx="11300345" cy="4766244"/>
          </a:xfrm>
        </p:spPr>
        <p:txBody>
          <a:bodyPr>
            <a:normAutofit/>
          </a:bodyPr>
          <a:lstStyle/>
          <a:p>
            <a:r>
              <a:rPr lang="en-US" b="1" dirty="0" smtClean="0">
                <a:latin typeface="+mj-lt"/>
              </a:rPr>
              <a:t>Reading and studying the bible</a:t>
            </a:r>
            <a:r>
              <a:rPr lang="en-US" dirty="0" smtClean="0">
                <a:latin typeface="+mj-lt"/>
              </a:rPr>
              <a:t>: Study to show thyself approved unto God, a workman that needs not to be ashamed, rightly dividing the word of truth… </a:t>
            </a:r>
            <a:r>
              <a:rPr lang="en-US" b="1" dirty="0" smtClean="0">
                <a:latin typeface="+mj-lt"/>
              </a:rPr>
              <a:t>2Timothy2:15 - KJV </a:t>
            </a:r>
          </a:p>
          <a:p>
            <a:r>
              <a:rPr lang="en-US" b="1" dirty="0" smtClean="0">
                <a:latin typeface="+mj-lt"/>
              </a:rPr>
              <a:t>Prayer</a:t>
            </a:r>
            <a:r>
              <a:rPr lang="en-US" dirty="0" smtClean="0">
                <a:latin typeface="+mj-lt"/>
              </a:rPr>
              <a:t>: Pray without ceasing… </a:t>
            </a:r>
            <a:r>
              <a:rPr lang="en-US" b="1" dirty="0" smtClean="0">
                <a:latin typeface="+mj-lt"/>
              </a:rPr>
              <a:t>1Thessalonians5:17</a:t>
            </a:r>
          </a:p>
          <a:p>
            <a:r>
              <a:rPr lang="en-US" b="1" dirty="0" smtClean="0">
                <a:latin typeface="+mj-lt"/>
              </a:rPr>
              <a:t>Meditation</a:t>
            </a:r>
            <a:r>
              <a:rPr lang="en-US" dirty="0" smtClean="0">
                <a:latin typeface="+mj-lt"/>
              </a:rPr>
              <a:t>: This Book of the Law shall not depart from your mouth, but you shall meditate on it day and night, so that you may be careful to do according to all that is written in it. For then you will make your way prosperous, and then you will have good success… </a:t>
            </a:r>
            <a:r>
              <a:rPr lang="en-US" b="1" dirty="0" smtClean="0">
                <a:latin typeface="+mj-lt"/>
              </a:rPr>
              <a:t>Joshua1:8</a:t>
            </a:r>
          </a:p>
          <a:p>
            <a:r>
              <a:rPr lang="en-US" b="1" dirty="0" smtClean="0">
                <a:latin typeface="+mj-lt"/>
              </a:rPr>
              <a:t>Obedience</a:t>
            </a:r>
            <a:r>
              <a:rPr lang="en-US" dirty="0" smtClean="0">
                <a:latin typeface="+mj-lt"/>
              </a:rPr>
              <a:t>: And Samuel said, “Has the Lord as great delight in burnt offerings and sacrifices, as in obeying the voice of the Lord? Behold, to obey is better than sacrifice, and to listen than the fat of rams… </a:t>
            </a:r>
            <a:r>
              <a:rPr lang="en-US" b="1" dirty="0" smtClean="0">
                <a:latin typeface="+mj-lt"/>
              </a:rPr>
              <a:t>1Samuel 15:22</a:t>
            </a:r>
            <a:endParaRPr lang="en-US" b="1" dirty="0">
              <a:latin typeface="+mj-lt"/>
            </a:endParaRPr>
          </a:p>
        </p:txBody>
      </p:sp>
    </p:spTree>
    <p:extLst>
      <p:ext uri="{BB962C8B-B14F-4D97-AF65-F5344CB8AC3E}">
        <p14:creationId xmlns:p14="http://schemas.microsoft.com/office/powerpoint/2010/main" val="3109351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58" y="365125"/>
            <a:ext cx="10515600" cy="1325563"/>
          </a:xfrm>
        </p:spPr>
        <p:txBody>
          <a:bodyPr/>
          <a:lstStyle/>
          <a:p>
            <a:r>
              <a:rPr lang="en-US" dirty="0" smtClean="0"/>
              <a:t>P</a:t>
            </a:r>
            <a:r>
              <a:rPr lang="en-US" dirty="0" smtClean="0"/>
              <a:t>illars of biblical </a:t>
            </a:r>
            <a:r>
              <a:rPr lang="en-US" dirty="0" smtClean="0"/>
              <a:t>discipleship</a:t>
            </a:r>
            <a:r>
              <a:rPr lang="en-US" dirty="0" smtClean="0"/>
              <a:t>…</a:t>
            </a:r>
            <a:endParaRPr lang="en-US" dirty="0"/>
          </a:p>
        </p:txBody>
      </p:sp>
      <p:sp>
        <p:nvSpPr>
          <p:cNvPr id="3" name="Content Placeholder 2"/>
          <p:cNvSpPr>
            <a:spLocks noGrp="1"/>
          </p:cNvSpPr>
          <p:nvPr>
            <p:ph idx="1"/>
          </p:nvPr>
        </p:nvSpPr>
        <p:spPr>
          <a:xfrm>
            <a:off x="1045029" y="3480300"/>
            <a:ext cx="10030130" cy="2815998"/>
          </a:xfrm>
        </p:spPr>
        <p:txBody>
          <a:bodyPr>
            <a:normAutofit/>
          </a:bodyPr>
          <a:lstStyle/>
          <a:p>
            <a:r>
              <a:rPr lang="en-US" dirty="0" smtClean="0">
                <a:latin typeface="+mj-lt"/>
              </a:rPr>
              <a:t>The what: Proclaim Christ!!</a:t>
            </a:r>
            <a:endParaRPr lang="en-US" dirty="0" smtClean="0">
              <a:latin typeface="+mj-lt"/>
            </a:endParaRPr>
          </a:p>
          <a:p>
            <a:r>
              <a:rPr lang="en-US" dirty="0" smtClean="0">
                <a:latin typeface="+mj-lt"/>
              </a:rPr>
              <a:t>The how: Teaching and warning with wisdom… </a:t>
            </a:r>
            <a:r>
              <a:rPr lang="en-US" dirty="0" smtClean="0">
                <a:latin typeface="+mj-lt"/>
              </a:rPr>
              <a:t> </a:t>
            </a:r>
            <a:endParaRPr lang="en-US" dirty="0" smtClean="0">
              <a:latin typeface="+mj-lt"/>
            </a:endParaRPr>
          </a:p>
          <a:p>
            <a:r>
              <a:rPr lang="en-US" dirty="0" smtClean="0">
                <a:latin typeface="+mj-lt"/>
              </a:rPr>
              <a:t>The goal: To present everyone mature in Christ… </a:t>
            </a:r>
            <a:r>
              <a:rPr lang="en-US" dirty="0" smtClean="0">
                <a:latin typeface="+mj-lt"/>
              </a:rPr>
              <a:t> </a:t>
            </a:r>
          </a:p>
          <a:p>
            <a:r>
              <a:rPr lang="en-US" dirty="0" smtClean="0">
                <a:latin typeface="+mj-lt"/>
              </a:rPr>
              <a:t>The place of toil &amp; struggle… </a:t>
            </a:r>
            <a:endParaRPr lang="en-US" dirty="0" smtClean="0">
              <a:latin typeface="+mj-lt"/>
            </a:endParaRPr>
          </a:p>
          <a:p>
            <a:r>
              <a:rPr lang="en-US" dirty="0" smtClean="0">
                <a:latin typeface="+mj-lt"/>
              </a:rPr>
              <a:t>The place of “His energy” at work in us….</a:t>
            </a:r>
            <a:endParaRPr lang="en-US" dirty="0">
              <a:latin typeface="+mj-lt"/>
            </a:endParaRPr>
          </a:p>
        </p:txBody>
      </p:sp>
      <p:sp>
        <p:nvSpPr>
          <p:cNvPr id="4" name="Content Placeholder 2"/>
          <p:cNvSpPr txBox="1">
            <a:spLocks/>
          </p:cNvSpPr>
          <p:nvPr/>
        </p:nvSpPr>
        <p:spPr>
          <a:xfrm>
            <a:off x="559558" y="1690688"/>
            <a:ext cx="11170888" cy="1619795"/>
          </a:xfrm>
          <a:prstGeom prst="rect">
            <a:avLst/>
          </a:prstGeom>
          <a:solidFill>
            <a:schemeClr val="accent6">
              <a:lumMod val="60000"/>
              <a:lumOff val="4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latin typeface="+mj-lt"/>
              </a:rPr>
              <a:t>Him </a:t>
            </a:r>
            <a:r>
              <a:rPr lang="en-US" dirty="0">
                <a:latin typeface="+mj-lt"/>
              </a:rPr>
              <a:t>we proclaim, warning everyone and teaching everyone with all wisdom, that we may present everyone mature in Christ. </a:t>
            </a:r>
            <a:r>
              <a:rPr lang="en-US" dirty="0" smtClean="0">
                <a:latin typeface="+mj-lt"/>
              </a:rPr>
              <a:t>For </a:t>
            </a:r>
            <a:r>
              <a:rPr lang="en-US" dirty="0">
                <a:latin typeface="+mj-lt"/>
              </a:rPr>
              <a:t>this I toil, struggling with all his energy that he powerfully works within </a:t>
            </a:r>
            <a:r>
              <a:rPr lang="en-US" dirty="0" smtClean="0">
                <a:latin typeface="+mj-lt"/>
              </a:rPr>
              <a:t>me… </a:t>
            </a:r>
            <a:r>
              <a:rPr lang="en-US" b="1" dirty="0" smtClean="0">
                <a:latin typeface="+mj-lt"/>
              </a:rPr>
              <a:t>Colossians 1:28-29</a:t>
            </a:r>
            <a:endParaRPr lang="en-US" b="1" dirty="0">
              <a:latin typeface="+mj-lt"/>
            </a:endParaRPr>
          </a:p>
        </p:txBody>
      </p:sp>
    </p:spTree>
    <p:extLst>
      <p:ext uri="{BB962C8B-B14F-4D97-AF65-F5344CB8AC3E}">
        <p14:creationId xmlns:p14="http://schemas.microsoft.com/office/powerpoint/2010/main" val="3659685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57" y="1214214"/>
            <a:ext cx="11300345" cy="1325563"/>
          </a:xfrm>
        </p:spPr>
        <p:txBody>
          <a:bodyPr/>
          <a:lstStyle/>
          <a:p>
            <a:r>
              <a:rPr lang="en-US" dirty="0" smtClean="0"/>
              <a:t>Recommendations to being an effective disciple</a:t>
            </a:r>
            <a:r>
              <a:rPr lang="en-US" dirty="0" smtClean="0"/>
              <a:t>…</a:t>
            </a:r>
            <a:endParaRPr lang="en-US" dirty="0"/>
          </a:p>
        </p:txBody>
      </p:sp>
      <p:sp>
        <p:nvSpPr>
          <p:cNvPr id="3" name="Content Placeholder 2"/>
          <p:cNvSpPr>
            <a:spLocks noGrp="1"/>
          </p:cNvSpPr>
          <p:nvPr>
            <p:ph idx="1"/>
          </p:nvPr>
        </p:nvSpPr>
        <p:spPr>
          <a:xfrm>
            <a:off x="1541417" y="2539777"/>
            <a:ext cx="10318486" cy="2332672"/>
          </a:xfrm>
        </p:spPr>
        <p:txBody>
          <a:bodyPr>
            <a:normAutofit/>
          </a:bodyPr>
          <a:lstStyle/>
          <a:p>
            <a:r>
              <a:rPr lang="en-US" dirty="0" smtClean="0">
                <a:latin typeface="+mj-lt"/>
              </a:rPr>
              <a:t>Plan… m</a:t>
            </a:r>
            <a:r>
              <a:rPr lang="en-US" dirty="0" smtClean="0">
                <a:latin typeface="+mj-lt"/>
              </a:rPr>
              <a:t>ake time… execute.</a:t>
            </a:r>
          </a:p>
          <a:p>
            <a:r>
              <a:rPr lang="en-US" dirty="0" smtClean="0">
                <a:latin typeface="+mj-lt"/>
              </a:rPr>
              <a:t>Engage your family &amp; choose good friends. </a:t>
            </a:r>
          </a:p>
          <a:p>
            <a:r>
              <a:rPr lang="en-US" dirty="0" smtClean="0">
                <a:latin typeface="+mj-lt"/>
              </a:rPr>
              <a:t>Church and small group meetings. </a:t>
            </a:r>
          </a:p>
          <a:p>
            <a:r>
              <a:rPr lang="en-US" dirty="0" smtClean="0">
                <a:latin typeface="+mj-lt"/>
              </a:rPr>
              <a:t>Serve!!! </a:t>
            </a:r>
            <a:endParaRPr lang="en-US" dirty="0">
              <a:latin typeface="+mj-lt"/>
            </a:endParaRPr>
          </a:p>
        </p:txBody>
      </p:sp>
    </p:spTree>
    <p:extLst>
      <p:ext uri="{BB962C8B-B14F-4D97-AF65-F5344CB8AC3E}">
        <p14:creationId xmlns:p14="http://schemas.microsoft.com/office/powerpoint/2010/main" val="1991871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57" y="1214214"/>
            <a:ext cx="11300345" cy="1325563"/>
          </a:xfrm>
        </p:spPr>
        <p:txBody>
          <a:bodyPr/>
          <a:lstStyle/>
          <a:p>
            <a:r>
              <a:rPr lang="en-US" dirty="0" smtClean="0"/>
              <a:t>Recommendations for effective discipleship</a:t>
            </a:r>
            <a:r>
              <a:rPr lang="en-US" dirty="0" smtClean="0"/>
              <a:t>…</a:t>
            </a:r>
            <a:endParaRPr lang="en-US" dirty="0"/>
          </a:p>
        </p:txBody>
      </p:sp>
      <p:sp>
        <p:nvSpPr>
          <p:cNvPr id="3" name="Content Placeholder 2"/>
          <p:cNvSpPr>
            <a:spLocks noGrp="1"/>
          </p:cNvSpPr>
          <p:nvPr>
            <p:ph idx="1"/>
          </p:nvPr>
        </p:nvSpPr>
        <p:spPr>
          <a:xfrm>
            <a:off x="1541417" y="2539776"/>
            <a:ext cx="10318486" cy="3887150"/>
          </a:xfrm>
        </p:spPr>
        <p:txBody>
          <a:bodyPr>
            <a:normAutofit/>
          </a:bodyPr>
          <a:lstStyle/>
          <a:p>
            <a:r>
              <a:rPr lang="en-US" dirty="0" smtClean="0">
                <a:latin typeface="+mj-lt"/>
              </a:rPr>
              <a:t>Mentorship &amp; accountability</a:t>
            </a:r>
            <a:r>
              <a:rPr lang="en-US" dirty="0" smtClean="0">
                <a:latin typeface="+mj-lt"/>
              </a:rPr>
              <a:t>.</a:t>
            </a:r>
          </a:p>
          <a:p>
            <a:pPr marL="971550" lvl="1" indent="-514350">
              <a:buFont typeface="+mj-lt"/>
              <a:buAutoNum type="arabicPeriod"/>
            </a:pPr>
            <a:r>
              <a:rPr lang="en-US" dirty="0" smtClean="0">
                <a:latin typeface="+mj-lt"/>
              </a:rPr>
              <a:t>Maturity </a:t>
            </a:r>
          </a:p>
          <a:p>
            <a:pPr marL="971550" lvl="1" indent="-514350">
              <a:buFont typeface="+mj-lt"/>
              <a:buAutoNum type="arabicPeriod"/>
            </a:pPr>
            <a:r>
              <a:rPr lang="en-US" dirty="0" smtClean="0">
                <a:latin typeface="+mj-lt"/>
              </a:rPr>
              <a:t>Availability </a:t>
            </a:r>
          </a:p>
          <a:p>
            <a:pPr marL="971550" lvl="1" indent="-514350">
              <a:buFont typeface="+mj-lt"/>
              <a:buAutoNum type="arabicPeriod"/>
            </a:pPr>
            <a:r>
              <a:rPr lang="en-US" dirty="0" smtClean="0">
                <a:latin typeface="+mj-lt"/>
              </a:rPr>
              <a:t>Interest </a:t>
            </a:r>
            <a:endParaRPr lang="en-US" dirty="0" smtClean="0">
              <a:latin typeface="+mj-lt"/>
            </a:endParaRPr>
          </a:p>
          <a:p>
            <a:r>
              <a:rPr lang="en-US" dirty="0" smtClean="0">
                <a:latin typeface="+mj-lt"/>
              </a:rPr>
              <a:t>Issues of opposite sex. </a:t>
            </a:r>
          </a:p>
          <a:p>
            <a:r>
              <a:rPr lang="en-US" dirty="0" smtClean="0">
                <a:latin typeface="+mj-lt"/>
              </a:rPr>
              <a:t>Being intentional with time &amp; resources. </a:t>
            </a:r>
          </a:p>
          <a:p>
            <a:r>
              <a:rPr lang="en-US" dirty="0" smtClean="0">
                <a:latin typeface="+mj-lt"/>
              </a:rPr>
              <a:t>Pray more than you talk.</a:t>
            </a:r>
          </a:p>
          <a:p>
            <a:r>
              <a:rPr lang="en-US" dirty="0" smtClean="0">
                <a:latin typeface="+mj-lt"/>
              </a:rPr>
              <a:t>Be encouraging. </a:t>
            </a:r>
            <a:endParaRPr lang="en-US" dirty="0">
              <a:latin typeface="+mj-lt"/>
            </a:endParaRPr>
          </a:p>
        </p:txBody>
      </p:sp>
    </p:spTree>
    <p:extLst>
      <p:ext uri="{BB962C8B-B14F-4D97-AF65-F5344CB8AC3E}">
        <p14:creationId xmlns:p14="http://schemas.microsoft.com/office/powerpoint/2010/main" val="2473453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475</Words>
  <Application>Microsoft Office PowerPoint</Application>
  <PresentationFormat>Widescreen</PresentationFormat>
  <Paragraphs>34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DISCIPLESHIP!! – Part 2.</vt:lpstr>
      <vt:lpstr>Characteristics of discipleship…</vt:lpstr>
      <vt:lpstr>Pillars of a biblical disciple…</vt:lpstr>
      <vt:lpstr>Pillars of biblical discipleship…</vt:lpstr>
      <vt:lpstr>Recommendations to being an effective disciple…</vt:lpstr>
      <vt:lpstr>Recommendations for effective discipleship…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DISCIPLESHIP!!</dc:title>
  <dc:creator>A</dc:creator>
  <cp:lastModifiedBy>A</cp:lastModifiedBy>
  <cp:revision>16</cp:revision>
  <dcterms:created xsi:type="dcterms:W3CDTF">2025-03-15T10:39:41Z</dcterms:created>
  <dcterms:modified xsi:type="dcterms:W3CDTF">2025-03-18T04:30:05Z</dcterms:modified>
</cp:coreProperties>
</file>