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70373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66055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39050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98827-ADD8-48C4-8376-6AE5D1E1219C}"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70420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398827-ADD8-48C4-8376-6AE5D1E1219C}"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355742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98827-ADD8-48C4-8376-6AE5D1E1219C}"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5955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398827-ADD8-48C4-8376-6AE5D1E1219C}"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20911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98827-ADD8-48C4-8376-6AE5D1E1219C}"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67473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98827-ADD8-48C4-8376-6AE5D1E1219C}"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170718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98827-ADD8-48C4-8376-6AE5D1E1219C}"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201749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398827-ADD8-48C4-8376-6AE5D1E1219C}"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87215-21EB-4918-8816-EA7A48098E4D}" type="slidenum">
              <a:rPr lang="en-US" smtClean="0"/>
              <a:t>‹#›</a:t>
            </a:fld>
            <a:endParaRPr lang="en-US"/>
          </a:p>
        </p:txBody>
      </p:sp>
    </p:spTree>
    <p:extLst>
      <p:ext uri="{BB962C8B-B14F-4D97-AF65-F5344CB8AC3E}">
        <p14:creationId xmlns:p14="http://schemas.microsoft.com/office/powerpoint/2010/main" val="369832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98827-ADD8-48C4-8376-6AE5D1E1219C}" type="datetimeFigureOut">
              <a:rPr lang="en-US" smtClean="0"/>
              <a:t>3/15/2025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87215-21EB-4918-8816-EA7A48098E4D}" type="slidenum">
              <a:rPr lang="en-US" smtClean="0"/>
              <a:t>‹#›</a:t>
            </a:fld>
            <a:endParaRPr lang="en-US"/>
          </a:p>
        </p:txBody>
      </p:sp>
    </p:spTree>
    <p:extLst>
      <p:ext uri="{BB962C8B-B14F-4D97-AF65-F5344CB8AC3E}">
        <p14:creationId xmlns:p14="http://schemas.microsoft.com/office/powerpoint/2010/main" val="90959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8408"/>
            <a:ext cx="9144000" cy="967694"/>
          </a:xfrm>
        </p:spPr>
        <p:txBody>
          <a:bodyPr/>
          <a:lstStyle/>
          <a:p>
            <a:r>
              <a:rPr lang="en-US" dirty="0" smtClean="0"/>
              <a:t>DISCIPLESHIP!!</a:t>
            </a:r>
            <a:endParaRPr lang="en-US" dirty="0"/>
          </a:p>
        </p:txBody>
      </p:sp>
      <p:sp>
        <p:nvSpPr>
          <p:cNvPr id="3" name="Subtitle 2"/>
          <p:cNvSpPr>
            <a:spLocks noGrp="1"/>
          </p:cNvSpPr>
          <p:nvPr>
            <p:ph type="subTitle" idx="1"/>
          </p:nvPr>
        </p:nvSpPr>
        <p:spPr>
          <a:xfrm>
            <a:off x="1524000" y="5212081"/>
            <a:ext cx="9144000" cy="1410788"/>
          </a:xfrm>
        </p:spPr>
        <p:txBody>
          <a:bodyPr>
            <a:noAutofit/>
          </a:bodyPr>
          <a:lstStyle/>
          <a:p>
            <a:r>
              <a:rPr lang="en-US" sz="2800" dirty="0" smtClean="0">
                <a:latin typeface="+mj-lt"/>
              </a:rPr>
              <a:t>Then Jesus told his disciples, “If anyone would come after me, let him deny himself and take up his cross and follow me… </a:t>
            </a:r>
          </a:p>
          <a:p>
            <a:r>
              <a:rPr lang="en-US" sz="2800" b="1" dirty="0" smtClean="0">
                <a:latin typeface="+mj-lt"/>
              </a:rPr>
              <a:t>Matthew 16:24</a:t>
            </a:r>
            <a:endParaRPr lang="en-US" sz="2800" b="1" dirty="0">
              <a:latin typeface="+mj-lt"/>
            </a:endParaRPr>
          </a:p>
        </p:txBody>
      </p:sp>
      <p:pic>
        <p:nvPicPr>
          <p:cNvPr id="4" name="Picture 3"/>
          <p:cNvPicPr>
            <a:picLocks noChangeAspect="1"/>
          </p:cNvPicPr>
          <p:nvPr/>
        </p:nvPicPr>
        <p:blipFill>
          <a:blip r:embed="rId2"/>
          <a:stretch>
            <a:fillRect/>
          </a:stretch>
        </p:blipFill>
        <p:spPr>
          <a:xfrm>
            <a:off x="1524000" y="1734094"/>
            <a:ext cx="9144000" cy="3219995"/>
          </a:xfrm>
          <a:prstGeom prst="rect">
            <a:avLst/>
          </a:prstGeom>
        </p:spPr>
      </p:pic>
    </p:spTree>
    <p:extLst>
      <p:ext uri="{BB962C8B-B14F-4D97-AF65-F5344CB8AC3E}">
        <p14:creationId xmlns:p14="http://schemas.microsoft.com/office/powerpoint/2010/main" val="279052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 </a:t>
            </a:r>
            <a:endParaRPr lang="en-US" dirty="0"/>
          </a:p>
        </p:txBody>
      </p:sp>
      <p:sp>
        <p:nvSpPr>
          <p:cNvPr id="3" name="Content Placeholder 2"/>
          <p:cNvSpPr>
            <a:spLocks noGrp="1"/>
          </p:cNvSpPr>
          <p:nvPr>
            <p:ph idx="1"/>
          </p:nvPr>
        </p:nvSpPr>
        <p:spPr>
          <a:xfrm>
            <a:off x="838200" y="1825625"/>
            <a:ext cx="10515600" cy="1831975"/>
          </a:xfrm>
        </p:spPr>
        <p:txBody>
          <a:bodyPr/>
          <a:lstStyle/>
          <a:p>
            <a:r>
              <a:rPr lang="en-US" dirty="0" smtClean="0">
                <a:latin typeface="+mj-lt"/>
              </a:rPr>
              <a:t>The term originates from the Latin word </a:t>
            </a:r>
            <a:r>
              <a:rPr lang="en-US" b="1" dirty="0" smtClean="0">
                <a:latin typeface="+mj-lt"/>
              </a:rPr>
              <a:t>"</a:t>
            </a:r>
            <a:r>
              <a:rPr lang="en-US" b="1" dirty="0" err="1" smtClean="0">
                <a:latin typeface="+mj-lt"/>
              </a:rPr>
              <a:t>discipulus</a:t>
            </a:r>
            <a:r>
              <a:rPr lang="en-US" b="1" dirty="0" smtClean="0">
                <a:latin typeface="+mj-lt"/>
              </a:rPr>
              <a:t>," </a:t>
            </a:r>
            <a:r>
              <a:rPr lang="en-US" dirty="0" smtClean="0">
                <a:latin typeface="+mj-lt"/>
              </a:rPr>
              <a:t>meaning "learner" or "pupil.“ </a:t>
            </a:r>
          </a:p>
          <a:p>
            <a:r>
              <a:rPr lang="en-US" dirty="0" smtClean="0">
                <a:latin typeface="+mj-lt"/>
              </a:rPr>
              <a:t>In the new testament the Greek word </a:t>
            </a:r>
            <a:r>
              <a:rPr lang="en-US" b="1" dirty="0" smtClean="0">
                <a:latin typeface="+mj-lt"/>
              </a:rPr>
              <a:t>"</a:t>
            </a:r>
            <a:r>
              <a:rPr lang="en-US" b="1" dirty="0" err="1" smtClean="0">
                <a:latin typeface="+mj-lt"/>
              </a:rPr>
              <a:t>mathētēs</a:t>
            </a:r>
            <a:r>
              <a:rPr lang="en-US" b="1" dirty="0" smtClean="0">
                <a:latin typeface="+mj-lt"/>
              </a:rPr>
              <a:t>”</a:t>
            </a:r>
            <a:r>
              <a:rPr lang="en-US" dirty="0" smtClean="0">
                <a:latin typeface="+mj-lt"/>
              </a:rPr>
              <a:t> is used, which also means "learner" or "follower."</a:t>
            </a:r>
          </a:p>
        </p:txBody>
      </p:sp>
      <p:sp>
        <p:nvSpPr>
          <p:cNvPr id="4" name="Content Placeholder 2"/>
          <p:cNvSpPr txBox="1">
            <a:spLocks/>
          </p:cNvSpPr>
          <p:nvPr/>
        </p:nvSpPr>
        <p:spPr>
          <a:xfrm>
            <a:off x="838200" y="3898266"/>
            <a:ext cx="10515600" cy="1831975"/>
          </a:xfrm>
          <a:prstGeom prst="rect">
            <a:avLst/>
          </a:prstGeom>
          <a:solidFill>
            <a:schemeClr val="accent6">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mj-lt"/>
              </a:rPr>
              <a:t>In simple definition, discipleship refers to the process of following Jesus Christ and adhering to His teachings. A disciple is one who is born again and is on a lifelong journey of following Jesus, marked by commitment, obedience, transformation, and love.</a:t>
            </a:r>
            <a:endParaRPr lang="en-US" dirty="0">
              <a:latin typeface="+mj-lt"/>
            </a:endParaRPr>
          </a:p>
        </p:txBody>
      </p:sp>
    </p:spTree>
    <p:extLst>
      <p:ext uri="{BB962C8B-B14F-4D97-AF65-F5344CB8AC3E}">
        <p14:creationId xmlns:p14="http://schemas.microsoft.com/office/powerpoint/2010/main" val="348184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 </a:t>
            </a:r>
            <a:endParaRPr lang="en-US" dirty="0"/>
          </a:p>
        </p:txBody>
      </p:sp>
      <p:sp>
        <p:nvSpPr>
          <p:cNvPr id="3" name="Content Placeholder 2"/>
          <p:cNvSpPr>
            <a:spLocks noGrp="1"/>
          </p:cNvSpPr>
          <p:nvPr>
            <p:ph idx="1"/>
          </p:nvPr>
        </p:nvSpPr>
        <p:spPr>
          <a:xfrm>
            <a:off x="838200" y="1825625"/>
            <a:ext cx="10515600" cy="2615746"/>
          </a:xfrm>
        </p:spPr>
        <p:txBody>
          <a:bodyPr/>
          <a:lstStyle/>
          <a:p>
            <a:r>
              <a:rPr lang="en-US" dirty="0" smtClean="0">
                <a:latin typeface="+mj-lt"/>
              </a:rPr>
              <a:t>Discipleship is both a personal </a:t>
            </a:r>
            <a:r>
              <a:rPr lang="en-US" b="1" dirty="0" smtClean="0">
                <a:latin typeface="+mj-lt"/>
              </a:rPr>
              <a:t>(Matt 16:24) </a:t>
            </a:r>
            <a:r>
              <a:rPr lang="en-US" dirty="0" smtClean="0">
                <a:latin typeface="+mj-lt"/>
              </a:rPr>
              <a:t>and communal endeavor </a:t>
            </a:r>
            <a:r>
              <a:rPr lang="en-US" b="1" dirty="0" smtClean="0">
                <a:latin typeface="+mj-lt"/>
              </a:rPr>
              <a:t>(Matt 28:19-20)</a:t>
            </a:r>
            <a:r>
              <a:rPr lang="en-US" dirty="0" smtClean="0">
                <a:latin typeface="+mj-lt"/>
              </a:rPr>
              <a:t>,</a:t>
            </a:r>
            <a:r>
              <a:rPr lang="en-US" b="1" dirty="0" smtClean="0">
                <a:latin typeface="+mj-lt"/>
              </a:rPr>
              <a:t> </a:t>
            </a:r>
            <a:r>
              <a:rPr lang="en-US" dirty="0" smtClean="0">
                <a:latin typeface="+mj-lt"/>
              </a:rPr>
              <a:t>empowered by the Holy Spirit and grounded in the teachings of Jesus Christ.</a:t>
            </a:r>
          </a:p>
          <a:p>
            <a:r>
              <a:rPr lang="en-US" dirty="0" smtClean="0">
                <a:latin typeface="+mj-lt"/>
              </a:rPr>
              <a:t>Discipleship is not mentioned in the bible. However, disciple occurs in all the gospels and the book of Acts, and carries a similar radiance as the word Christian; depicting a journey in and with Christ. </a:t>
            </a:r>
          </a:p>
        </p:txBody>
      </p:sp>
      <p:sp>
        <p:nvSpPr>
          <p:cNvPr id="4" name="Content Placeholder 2"/>
          <p:cNvSpPr txBox="1">
            <a:spLocks/>
          </p:cNvSpPr>
          <p:nvPr/>
        </p:nvSpPr>
        <p:spPr>
          <a:xfrm>
            <a:off x="838200" y="4637314"/>
            <a:ext cx="10515600" cy="1619795"/>
          </a:xfrm>
          <a:prstGeom prst="rect">
            <a:avLst/>
          </a:prstGeom>
          <a:solidFill>
            <a:schemeClr val="accent6">
              <a:lumMod val="60000"/>
              <a:lumOff val="40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mj-lt"/>
              </a:rPr>
              <a:t>Beyond a church practice, discipleship is an obligation every believer owes to Christ for His sacrificial and exemplary life for our election, redemption, justification, sanctification, adoption, and regeneration </a:t>
            </a:r>
            <a:endParaRPr lang="en-US" dirty="0">
              <a:latin typeface="+mj-lt"/>
            </a:endParaRPr>
          </a:p>
        </p:txBody>
      </p:sp>
    </p:spTree>
    <p:extLst>
      <p:ext uri="{BB962C8B-B14F-4D97-AF65-F5344CB8AC3E}">
        <p14:creationId xmlns:p14="http://schemas.microsoft.com/office/powerpoint/2010/main" val="255726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personal journey of discipleship… </a:t>
            </a:r>
            <a:endParaRPr lang="en-US" dirty="0"/>
          </a:p>
        </p:txBody>
      </p:sp>
      <p:sp>
        <p:nvSpPr>
          <p:cNvPr id="3" name="Content Placeholder 2"/>
          <p:cNvSpPr>
            <a:spLocks noGrp="1"/>
          </p:cNvSpPr>
          <p:nvPr>
            <p:ph idx="1"/>
          </p:nvPr>
        </p:nvSpPr>
        <p:spPr>
          <a:xfrm>
            <a:off x="838200" y="1825625"/>
            <a:ext cx="10515600" cy="1152706"/>
          </a:xfrm>
          <a:solidFill>
            <a:schemeClr val="accent6">
              <a:lumMod val="60000"/>
              <a:lumOff val="40000"/>
            </a:schemeClr>
          </a:solidFill>
        </p:spPr>
        <p:txBody>
          <a:bodyPr anchor="ctr"/>
          <a:lstStyle/>
          <a:p>
            <a:pPr marL="0" indent="0">
              <a:buNone/>
            </a:pPr>
            <a:r>
              <a:rPr lang="en-US" dirty="0" smtClean="0">
                <a:latin typeface="+mj-lt"/>
              </a:rPr>
              <a:t>Then Jesus told his disciples, “If anyone would come after me, let him deny himself and take up his cross and follow me… </a:t>
            </a:r>
            <a:r>
              <a:rPr lang="en-US" b="1" dirty="0" smtClean="0">
                <a:latin typeface="+mj-lt"/>
              </a:rPr>
              <a:t>Matthew 16:24</a:t>
            </a:r>
          </a:p>
        </p:txBody>
      </p:sp>
      <p:sp>
        <p:nvSpPr>
          <p:cNvPr id="4" name="Content Placeholder 2"/>
          <p:cNvSpPr txBox="1">
            <a:spLocks/>
          </p:cNvSpPr>
          <p:nvPr/>
        </p:nvSpPr>
        <p:spPr>
          <a:xfrm>
            <a:off x="838200" y="3113267"/>
            <a:ext cx="10515600" cy="2255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j-lt"/>
              </a:rPr>
              <a:t>If we endure, we will also reign with him; if we deny him, he also will deny us; if we are faithless, he remains faithful… </a:t>
            </a:r>
            <a:r>
              <a:rPr lang="en-US" b="1" dirty="0" smtClean="0">
                <a:latin typeface="+mj-lt"/>
              </a:rPr>
              <a:t>2Timothy 2:12-13</a:t>
            </a:r>
          </a:p>
          <a:p>
            <a:r>
              <a:rPr lang="en-US" dirty="0" smtClean="0">
                <a:latin typeface="+mj-lt"/>
              </a:rPr>
              <a:t>And whoever does not take his cross and follow me is not worthy of me. Whoever finds his life will lose it, and whoever loses his life for my sake will find it… </a:t>
            </a:r>
            <a:r>
              <a:rPr lang="en-US" b="1" dirty="0" smtClean="0">
                <a:latin typeface="+mj-lt"/>
              </a:rPr>
              <a:t>Matthew 10:38-39</a:t>
            </a:r>
            <a:endParaRPr lang="en-US" b="1" dirty="0">
              <a:latin typeface="+mj-lt"/>
            </a:endParaRPr>
          </a:p>
        </p:txBody>
      </p:sp>
    </p:spTree>
    <p:extLst>
      <p:ext uri="{BB962C8B-B14F-4D97-AF65-F5344CB8AC3E}">
        <p14:creationId xmlns:p14="http://schemas.microsoft.com/office/powerpoint/2010/main" val="79815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communal endeavor of discipleship… </a:t>
            </a:r>
            <a:endParaRPr lang="en-US" dirty="0"/>
          </a:p>
        </p:txBody>
      </p:sp>
      <p:sp>
        <p:nvSpPr>
          <p:cNvPr id="3" name="Content Placeholder 2"/>
          <p:cNvSpPr>
            <a:spLocks noGrp="1"/>
          </p:cNvSpPr>
          <p:nvPr>
            <p:ph idx="1"/>
          </p:nvPr>
        </p:nvSpPr>
        <p:spPr>
          <a:xfrm>
            <a:off x="838200" y="1825625"/>
            <a:ext cx="10515600" cy="1858101"/>
          </a:xfrm>
          <a:solidFill>
            <a:schemeClr val="accent6">
              <a:lumMod val="60000"/>
              <a:lumOff val="40000"/>
            </a:schemeClr>
          </a:solidFill>
        </p:spPr>
        <p:txBody>
          <a:bodyPr anchor="ctr">
            <a:normAutofit/>
          </a:bodyPr>
          <a:lstStyle/>
          <a:p>
            <a:pPr marL="0" indent="0">
              <a:buNone/>
            </a:pPr>
            <a:r>
              <a:rPr lang="en-US" dirty="0" smtClean="0">
                <a:latin typeface="+mj-lt"/>
              </a:rPr>
              <a:t>Go therefore and make disciples of all nations, baptizing them in the name of the Father and of the Son and of the Holy Spirit, teaching them to observe all that I have commanded you. And behold, I am with you always, to the end of the age”… </a:t>
            </a:r>
            <a:r>
              <a:rPr lang="en-US" b="1" dirty="0" smtClean="0">
                <a:latin typeface="+mj-lt"/>
              </a:rPr>
              <a:t>Matthew 28:19-20</a:t>
            </a:r>
          </a:p>
        </p:txBody>
      </p:sp>
      <p:sp>
        <p:nvSpPr>
          <p:cNvPr id="4" name="Content Placeholder 2"/>
          <p:cNvSpPr txBox="1">
            <a:spLocks/>
          </p:cNvSpPr>
          <p:nvPr/>
        </p:nvSpPr>
        <p:spPr>
          <a:xfrm>
            <a:off x="838200" y="3818663"/>
            <a:ext cx="10515600" cy="24906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mj-lt"/>
              </a:rPr>
              <a:t>When they had preached the gospel to that city and had made many disciples, they returned to </a:t>
            </a:r>
            <a:r>
              <a:rPr lang="en-US" dirty="0" err="1" smtClean="0">
                <a:latin typeface="+mj-lt"/>
              </a:rPr>
              <a:t>Lystra</a:t>
            </a:r>
            <a:r>
              <a:rPr lang="en-US" dirty="0" smtClean="0">
                <a:latin typeface="+mj-lt"/>
              </a:rPr>
              <a:t> and to </a:t>
            </a:r>
            <a:r>
              <a:rPr lang="en-US" dirty="0" err="1" smtClean="0">
                <a:latin typeface="+mj-lt"/>
              </a:rPr>
              <a:t>Iconium</a:t>
            </a:r>
            <a:r>
              <a:rPr lang="en-US" dirty="0" smtClean="0">
                <a:latin typeface="+mj-lt"/>
              </a:rPr>
              <a:t> and to Antioch… </a:t>
            </a:r>
            <a:r>
              <a:rPr lang="en-US" b="1" dirty="0" smtClean="0">
                <a:latin typeface="+mj-lt"/>
              </a:rPr>
              <a:t>Acts14:21</a:t>
            </a:r>
          </a:p>
          <a:p>
            <a:r>
              <a:rPr lang="en-US" dirty="0" smtClean="0">
                <a:latin typeface="+mj-lt"/>
              </a:rPr>
              <a:t>And he said to them, “Go into all the world and proclaim the gospel to the whole creation. Whoever believes and is baptized will be saved, but whoever does not believe will be condemned… </a:t>
            </a:r>
            <a:r>
              <a:rPr lang="en-US" b="1" dirty="0" smtClean="0">
                <a:latin typeface="+mj-lt"/>
              </a:rPr>
              <a:t>Mark16:15-16</a:t>
            </a:r>
            <a:endParaRPr lang="en-US" b="1" dirty="0">
              <a:latin typeface="+mj-lt"/>
            </a:endParaRPr>
          </a:p>
        </p:txBody>
      </p:sp>
    </p:spTree>
    <p:extLst>
      <p:ext uri="{BB962C8B-B14F-4D97-AF65-F5344CB8AC3E}">
        <p14:creationId xmlns:p14="http://schemas.microsoft.com/office/powerpoint/2010/main" val="361245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discipleship…</a:t>
            </a:r>
            <a:endParaRPr lang="en-US" dirty="0"/>
          </a:p>
        </p:txBody>
      </p:sp>
      <p:sp>
        <p:nvSpPr>
          <p:cNvPr id="4" name="Content Placeholder 2"/>
          <p:cNvSpPr txBox="1">
            <a:spLocks/>
          </p:cNvSpPr>
          <p:nvPr/>
        </p:nvSpPr>
        <p:spPr>
          <a:xfrm>
            <a:off x="838199" y="1825626"/>
            <a:ext cx="10944497" cy="4522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latin typeface="+mj-lt"/>
              </a:rPr>
              <a:t>Commitment to Christ: </a:t>
            </a:r>
            <a:r>
              <a:rPr lang="en-US" sz="2700" dirty="0" smtClean="0">
                <a:latin typeface="+mj-lt"/>
              </a:rPr>
              <a:t>Discipleship requires a wholehearted commitment to Jesus. This indicates a life of self-denial and dedication to Christ's mission.</a:t>
            </a:r>
          </a:p>
          <a:p>
            <a:r>
              <a:rPr lang="en-US" b="1" dirty="0" smtClean="0">
                <a:latin typeface="+mj-lt"/>
              </a:rPr>
              <a:t>Obedience to His Teachings: </a:t>
            </a:r>
            <a:r>
              <a:rPr lang="en-US" sz="2700" dirty="0" smtClean="0">
                <a:latin typeface="+mj-lt"/>
              </a:rPr>
              <a:t>A disciple is expected to obey the teachings of Jesus. Living according to the Word of God. </a:t>
            </a:r>
            <a:r>
              <a:rPr lang="en-US" b="1" dirty="0">
                <a:latin typeface="+mj-lt"/>
              </a:rPr>
              <a:t>(</a:t>
            </a:r>
            <a:r>
              <a:rPr lang="en-US" b="1" dirty="0" smtClean="0">
                <a:latin typeface="+mj-lt"/>
              </a:rPr>
              <a:t>John 8:31) </a:t>
            </a:r>
          </a:p>
          <a:p>
            <a:r>
              <a:rPr lang="en-US" b="1" dirty="0" smtClean="0">
                <a:latin typeface="+mj-lt"/>
              </a:rPr>
              <a:t>Transformation and Growth: </a:t>
            </a:r>
            <a:r>
              <a:rPr lang="en-US" sz="2700" dirty="0" smtClean="0">
                <a:latin typeface="+mj-lt"/>
              </a:rPr>
              <a:t>Discipleship involves spiritual growth and transformation into the likeness of Christ. </a:t>
            </a:r>
            <a:r>
              <a:rPr lang="en-US" b="1" dirty="0" smtClean="0">
                <a:latin typeface="+mj-lt"/>
              </a:rPr>
              <a:t>(Romans 12:2)</a:t>
            </a:r>
          </a:p>
          <a:p>
            <a:r>
              <a:rPr lang="en-US" b="1" dirty="0" smtClean="0">
                <a:latin typeface="+mj-lt"/>
              </a:rPr>
              <a:t>Bearing Fruit: </a:t>
            </a:r>
            <a:r>
              <a:rPr lang="en-US" sz="2700" dirty="0" smtClean="0">
                <a:latin typeface="+mj-lt"/>
              </a:rPr>
              <a:t>A true disciple bears spiritual fruit as evidence of their faith and journey in Christ.</a:t>
            </a:r>
            <a:r>
              <a:rPr lang="en-US" b="1" dirty="0" smtClean="0">
                <a:latin typeface="+mj-lt"/>
              </a:rPr>
              <a:t> (John 15:8)</a:t>
            </a:r>
          </a:p>
          <a:p>
            <a:r>
              <a:rPr lang="en-US" b="1" dirty="0" smtClean="0">
                <a:latin typeface="+mj-lt"/>
              </a:rPr>
              <a:t>Love for Others: </a:t>
            </a:r>
            <a:r>
              <a:rPr lang="en-US" sz="2700" dirty="0" smtClean="0">
                <a:latin typeface="+mj-lt"/>
              </a:rPr>
              <a:t>Love is a hallmark of discipleship. Love for God and love for others even our enemies. </a:t>
            </a:r>
            <a:r>
              <a:rPr lang="en-US" b="1" dirty="0" smtClean="0">
                <a:latin typeface="+mj-lt"/>
              </a:rPr>
              <a:t>(John 13:34-35)</a:t>
            </a:r>
            <a:endParaRPr lang="en-US" b="1" dirty="0">
              <a:latin typeface="+mj-lt"/>
            </a:endParaRPr>
          </a:p>
        </p:txBody>
      </p:sp>
    </p:spTree>
    <p:extLst>
      <p:ext uri="{BB962C8B-B14F-4D97-AF65-F5344CB8AC3E}">
        <p14:creationId xmlns:p14="http://schemas.microsoft.com/office/powerpoint/2010/main" val="208237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81445" y="1642746"/>
            <a:ext cx="10944497" cy="31382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latin typeface="+mj-lt"/>
              </a:rPr>
              <a:t>What then is a true disciple? Or what does Jesus mean by saying, “you are truly my disciples”? Let’s be really clear here: For Jesus “true disciple” is the same as “true Christian” or “true believer.” Jesus is not saying that “true disciple” is a second stage in the Christian life. First believer, and then later you attain the level of disciple. No!! If you are a true Christian or true believer you are a true disciple.</a:t>
            </a:r>
            <a:endParaRPr lang="en-US" sz="3200" b="1" dirty="0">
              <a:latin typeface="+mj-lt"/>
            </a:endParaRPr>
          </a:p>
          <a:p>
            <a:pPr marL="0" indent="0" algn="ctr">
              <a:buNone/>
            </a:pPr>
            <a:r>
              <a:rPr lang="en-US" sz="3200" b="1" dirty="0" smtClean="0">
                <a:latin typeface="+mj-lt"/>
              </a:rPr>
              <a:t>John Piper</a:t>
            </a:r>
            <a:endParaRPr lang="en-US" sz="3200" b="1" dirty="0">
              <a:latin typeface="+mj-lt"/>
            </a:endParaRPr>
          </a:p>
        </p:txBody>
      </p:sp>
    </p:spTree>
    <p:extLst>
      <p:ext uri="{BB962C8B-B14F-4D97-AF65-F5344CB8AC3E}">
        <p14:creationId xmlns:p14="http://schemas.microsoft.com/office/powerpoint/2010/main" val="3098398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685</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DISCIPLESHIP!!</vt:lpstr>
      <vt:lpstr>Discipleship… </vt:lpstr>
      <vt:lpstr>Discipleship… </vt:lpstr>
      <vt:lpstr>The personal journey of discipleship… </vt:lpstr>
      <vt:lpstr>The communal endeavor of discipleship… </vt:lpstr>
      <vt:lpstr>Characteristics of discipleship…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dc:creator>A</dc:creator>
  <cp:lastModifiedBy>A</cp:lastModifiedBy>
  <cp:revision>9</cp:revision>
  <dcterms:created xsi:type="dcterms:W3CDTF">2025-03-15T10:39:41Z</dcterms:created>
  <dcterms:modified xsi:type="dcterms:W3CDTF">2025-03-15T14:54:46Z</dcterms:modified>
</cp:coreProperties>
</file>