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73" d="100"/>
          <a:sy n="73" d="100"/>
        </p:scale>
        <p:origin x="5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9713E5-CC11-4A66-90F7-90845872A606}" type="datetimeFigureOut">
              <a:rPr lang="en-US" smtClean="0"/>
              <a:t>3/30/25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558789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9713E5-CC11-4A66-90F7-90845872A606}" type="datetimeFigureOut">
              <a:rPr lang="en-US" smtClean="0"/>
              <a:t>3/30/25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3477008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9713E5-CC11-4A66-90F7-90845872A606}" type="datetimeFigureOut">
              <a:rPr lang="en-US" smtClean="0"/>
              <a:t>3/30/25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3079801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9713E5-CC11-4A66-90F7-90845872A606}" type="datetimeFigureOut">
              <a:rPr lang="en-US" smtClean="0"/>
              <a:t>3/30/25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286348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9713E5-CC11-4A66-90F7-90845872A606}" type="datetimeFigureOut">
              <a:rPr lang="en-US" smtClean="0"/>
              <a:t>3/30/25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983855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9713E5-CC11-4A66-90F7-90845872A606}" type="datetimeFigureOut">
              <a:rPr lang="en-US" smtClean="0"/>
              <a:t>3/30/25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35744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9713E5-CC11-4A66-90F7-90845872A606}" type="datetimeFigureOut">
              <a:rPr lang="en-US" smtClean="0"/>
              <a:t>3/30/25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14223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9713E5-CC11-4A66-90F7-90845872A606}" type="datetimeFigureOut">
              <a:rPr lang="en-US" smtClean="0"/>
              <a:t>3/30/25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2985473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9713E5-CC11-4A66-90F7-90845872A606}" type="datetimeFigureOut">
              <a:rPr lang="en-US" smtClean="0"/>
              <a:t>3/30/25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2840708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9713E5-CC11-4A66-90F7-90845872A606}" type="datetimeFigureOut">
              <a:rPr lang="en-US" smtClean="0"/>
              <a:t>3/30/25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122490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9713E5-CC11-4A66-90F7-90845872A606}" type="datetimeFigureOut">
              <a:rPr lang="en-US" smtClean="0"/>
              <a:t>3/30/25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596AC-BC32-43DA-AA9A-CAC64DC32B46}" type="slidenum">
              <a:rPr lang="en-US" smtClean="0"/>
              <a:t>‹#›</a:t>
            </a:fld>
            <a:endParaRPr lang="en-US"/>
          </a:p>
        </p:txBody>
      </p:sp>
    </p:spTree>
    <p:extLst>
      <p:ext uri="{BB962C8B-B14F-4D97-AF65-F5344CB8AC3E}">
        <p14:creationId xmlns:p14="http://schemas.microsoft.com/office/powerpoint/2010/main" val="3714700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9713E5-CC11-4A66-90F7-90845872A606}" type="datetimeFigureOut">
              <a:rPr lang="en-US" smtClean="0"/>
              <a:t>3/30/25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596AC-BC32-43DA-AA9A-CAC64DC32B46}" type="slidenum">
              <a:rPr lang="en-US" smtClean="0"/>
              <a:t>‹#›</a:t>
            </a:fld>
            <a:endParaRPr lang="en-US"/>
          </a:p>
        </p:txBody>
      </p:sp>
    </p:spTree>
    <p:extLst>
      <p:ext uri="{BB962C8B-B14F-4D97-AF65-F5344CB8AC3E}">
        <p14:creationId xmlns:p14="http://schemas.microsoft.com/office/powerpoint/2010/main" val="3278530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91793" y="1515291"/>
            <a:ext cx="4580709" cy="1994672"/>
          </a:xfrm>
        </p:spPr>
        <p:txBody>
          <a:bodyPr>
            <a:normAutofit fontScale="90000"/>
          </a:bodyPr>
          <a:lstStyle/>
          <a:p>
            <a:pPr algn="l"/>
            <a:r>
              <a:rPr lang="en-US" sz="8000" dirty="0"/>
              <a:t>Discipleship</a:t>
            </a:r>
            <a:br>
              <a:rPr lang="en-US" dirty="0"/>
            </a:br>
            <a:r>
              <a:rPr lang="en-US" dirty="0"/>
              <a:t>The conclusion.</a:t>
            </a:r>
          </a:p>
        </p:txBody>
      </p:sp>
      <p:sp>
        <p:nvSpPr>
          <p:cNvPr id="3" name="Subtitle 2"/>
          <p:cNvSpPr>
            <a:spLocks noGrp="1"/>
          </p:cNvSpPr>
          <p:nvPr>
            <p:ph type="subTitle" idx="1"/>
          </p:nvPr>
        </p:nvSpPr>
        <p:spPr>
          <a:xfrm>
            <a:off x="6191793" y="3509962"/>
            <a:ext cx="5068390" cy="1747837"/>
          </a:xfrm>
        </p:spPr>
        <p:txBody>
          <a:bodyPr>
            <a:normAutofit lnSpcReduction="10000"/>
          </a:bodyPr>
          <a:lstStyle/>
          <a:p>
            <a:pPr algn="l"/>
            <a:endParaRPr lang="en-US" dirty="0">
              <a:latin typeface="+mj-lt"/>
            </a:endParaRPr>
          </a:p>
          <a:p>
            <a:pPr algn="l"/>
            <a:r>
              <a:rPr lang="en-US" dirty="0">
                <a:latin typeface="+mj-lt"/>
              </a:rPr>
              <a:t>And he appointed twelve (whom he also named apostles) so that they might be with him and he might send them out to preach…. </a:t>
            </a:r>
            <a:r>
              <a:rPr lang="en-US" b="1" dirty="0">
                <a:latin typeface="+mj-lt"/>
              </a:rPr>
              <a:t>Mark 3:14</a:t>
            </a:r>
          </a:p>
        </p:txBody>
      </p:sp>
      <p:pic>
        <p:nvPicPr>
          <p:cNvPr id="4" name="Picture 3"/>
          <p:cNvPicPr>
            <a:picLocks noChangeAspect="1"/>
          </p:cNvPicPr>
          <p:nvPr/>
        </p:nvPicPr>
        <p:blipFill>
          <a:blip r:embed="rId2"/>
          <a:stretch>
            <a:fillRect/>
          </a:stretch>
        </p:blipFill>
        <p:spPr>
          <a:xfrm>
            <a:off x="455705" y="1515291"/>
            <a:ext cx="5631585" cy="3742509"/>
          </a:xfrm>
          <a:prstGeom prst="rect">
            <a:avLst/>
          </a:prstGeom>
        </p:spPr>
      </p:pic>
    </p:spTree>
    <p:extLst>
      <p:ext uri="{BB962C8B-B14F-4D97-AF65-F5344CB8AC3E}">
        <p14:creationId xmlns:p14="http://schemas.microsoft.com/office/powerpoint/2010/main" val="3675406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Saved to save… </a:t>
            </a:r>
          </a:p>
        </p:txBody>
      </p:sp>
      <p:sp>
        <p:nvSpPr>
          <p:cNvPr id="3" name="Content Placeholder 2"/>
          <p:cNvSpPr>
            <a:spLocks noGrp="1"/>
          </p:cNvSpPr>
          <p:nvPr>
            <p:ph idx="1"/>
          </p:nvPr>
        </p:nvSpPr>
        <p:spPr/>
        <p:txBody>
          <a:bodyPr/>
          <a:lstStyle/>
          <a:p>
            <a:pPr marL="0" indent="0">
              <a:buNone/>
            </a:pPr>
            <a:r>
              <a:rPr lang="en-US" b="1" dirty="0">
                <a:latin typeface="+mj-lt"/>
              </a:rPr>
              <a:t>13. </a:t>
            </a:r>
            <a:r>
              <a:rPr lang="en-US" dirty="0">
                <a:latin typeface="+mj-lt"/>
              </a:rPr>
              <a:t>And he went up on the mountain and called to him those whom he desired, and they came to him. </a:t>
            </a:r>
            <a:r>
              <a:rPr lang="en-US" b="1" dirty="0">
                <a:latin typeface="+mj-lt"/>
              </a:rPr>
              <a:t>14. </a:t>
            </a:r>
            <a:r>
              <a:rPr lang="en-US" dirty="0">
                <a:latin typeface="+mj-lt"/>
              </a:rPr>
              <a:t>And he appointed twelve (whom he also named apostles) so that they might be with him and he might send them out to preach </a:t>
            </a:r>
            <a:r>
              <a:rPr lang="en-US" b="1" dirty="0">
                <a:latin typeface="+mj-lt"/>
              </a:rPr>
              <a:t>15. </a:t>
            </a:r>
            <a:r>
              <a:rPr lang="en-US" dirty="0">
                <a:latin typeface="+mj-lt"/>
              </a:rPr>
              <a:t>and have authority to cast out demons. </a:t>
            </a:r>
            <a:r>
              <a:rPr lang="en-US" b="1" dirty="0">
                <a:latin typeface="+mj-lt"/>
              </a:rPr>
              <a:t>16.</a:t>
            </a:r>
            <a:r>
              <a:rPr lang="en-US" dirty="0">
                <a:latin typeface="+mj-lt"/>
              </a:rPr>
              <a:t> He appointed the twelve: Simon (to whom he gave the name Peter); </a:t>
            </a:r>
            <a:r>
              <a:rPr lang="en-US" b="1" dirty="0">
                <a:latin typeface="+mj-lt"/>
              </a:rPr>
              <a:t>17.</a:t>
            </a:r>
            <a:r>
              <a:rPr lang="en-US" dirty="0">
                <a:latin typeface="+mj-lt"/>
              </a:rPr>
              <a:t> James the son of Zebedee and John the brother of James (to whom he gave the name </a:t>
            </a:r>
            <a:r>
              <a:rPr lang="en-US" dirty="0" err="1">
                <a:latin typeface="+mj-lt"/>
              </a:rPr>
              <a:t>Boanerges</a:t>
            </a:r>
            <a:r>
              <a:rPr lang="en-US" dirty="0">
                <a:latin typeface="+mj-lt"/>
              </a:rPr>
              <a:t>, that is, Sons of Thunder); </a:t>
            </a:r>
            <a:r>
              <a:rPr lang="en-US" b="1" dirty="0">
                <a:latin typeface="+mj-lt"/>
              </a:rPr>
              <a:t>18.</a:t>
            </a:r>
            <a:r>
              <a:rPr lang="en-US" dirty="0">
                <a:latin typeface="+mj-lt"/>
              </a:rPr>
              <a:t> Andrew, and Philip, and Bartholomew, and Matthew, and Thomas, and James the son of </a:t>
            </a:r>
            <a:r>
              <a:rPr lang="en-US" dirty="0" err="1">
                <a:latin typeface="+mj-lt"/>
              </a:rPr>
              <a:t>Alphaeus</a:t>
            </a:r>
            <a:r>
              <a:rPr lang="en-US" dirty="0">
                <a:latin typeface="+mj-lt"/>
              </a:rPr>
              <a:t>, and Thaddaeus, and Simon the Zealot, </a:t>
            </a:r>
            <a:r>
              <a:rPr lang="en-US" b="1" dirty="0">
                <a:latin typeface="+mj-lt"/>
              </a:rPr>
              <a:t>19.</a:t>
            </a:r>
            <a:r>
              <a:rPr lang="en-US" dirty="0">
                <a:latin typeface="+mj-lt"/>
              </a:rPr>
              <a:t> and Judas Iscariot, who betrayed him</a:t>
            </a:r>
          </a:p>
        </p:txBody>
      </p:sp>
    </p:spTree>
    <p:extLst>
      <p:ext uri="{BB962C8B-B14F-4D97-AF65-F5344CB8AC3E}">
        <p14:creationId xmlns:p14="http://schemas.microsoft.com/office/powerpoint/2010/main" val="3343902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Saved to save… </a:t>
            </a:r>
          </a:p>
        </p:txBody>
      </p:sp>
      <p:sp>
        <p:nvSpPr>
          <p:cNvPr id="3" name="Content Placeholder 2"/>
          <p:cNvSpPr>
            <a:spLocks noGrp="1"/>
          </p:cNvSpPr>
          <p:nvPr>
            <p:ph idx="1"/>
          </p:nvPr>
        </p:nvSpPr>
        <p:spPr>
          <a:xfrm>
            <a:off x="838200" y="1336842"/>
            <a:ext cx="10983686" cy="5259901"/>
          </a:xfrm>
        </p:spPr>
        <p:txBody>
          <a:bodyPr>
            <a:noAutofit/>
          </a:bodyPr>
          <a:lstStyle/>
          <a:p>
            <a:pPr>
              <a:spcBef>
                <a:spcPts val="0"/>
              </a:spcBef>
            </a:pPr>
            <a:r>
              <a:rPr lang="en-US" sz="2700" b="1" dirty="0">
                <a:latin typeface="+mj-lt"/>
              </a:rPr>
              <a:t>Simon Peter </a:t>
            </a:r>
            <a:r>
              <a:rPr lang="en-US" sz="2700" dirty="0">
                <a:latin typeface="+mj-lt"/>
              </a:rPr>
              <a:t>– Served in Antioch &amp; martyred in Rome. </a:t>
            </a:r>
            <a:endParaRPr lang="en-US" sz="2700" b="1" dirty="0">
              <a:latin typeface="+mj-lt"/>
            </a:endParaRPr>
          </a:p>
          <a:p>
            <a:pPr>
              <a:spcBef>
                <a:spcPts val="0"/>
              </a:spcBef>
            </a:pPr>
            <a:r>
              <a:rPr lang="en-US" sz="2700" b="1" dirty="0">
                <a:latin typeface="+mj-lt"/>
              </a:rPr>
              <a:t>James the son of Zebedee </a:t>
            </a:r>
            <a:r>
              <a:rPr lang="en-US" sz="2700" dirty="0">
                <a:latin typeface="+mj-lt"/>
              </a:rPr>
              <a:t>– Served in Jerusalem &amp; martyred there by Herold.</a:t>
            </a:r>
          </a:p>
          <a:p>
            <a:pPr>
              <a:spcBef>
                <a:spcPts val="0"/>
              </a:spcBef>
            </a:pPr>
            <a:r>
              <a:rPr lang="en-US" sz="2700" b="1" dirty="0">
                <a:latin typeface="+mj-lt"/>
              </a:rPr>
              <a:t>John the brother of James </a:t>
            </a:r>
            <a:r>
              <a:rPr lang="en-US" sz="2700" dirty="0">
                <a:latin typeface="+mj-lt"/>
              </a:rPr>
              <a:t>– Wrote letters from Patmos &amp; died naturally.</a:t>
            </a:r>
            <a:endParaRPr lang="en-US" sz="2700" b="1" dirty="0">
              <a:latin typeface="+mj-lt"/>
            </a:endParaRPr>
          </a:p>
          <a:p>
            <a:pPr>
              <a:spcBef>
                <a:spcPts val="0"/>
              </a:spcBef>
            </a:pPr>
            <a:r>
              <a:rPr lang="en-US" sz="2700" b="1" dirty="0">
                <a:latin typeface="+mj-lt"/>
              </a:rPr>
              <a:t>Andrew</a:t>
            </a:r>
            <a:r>
              <a:rPr lang="en-US" sz="2700" dirty="0">
                <a:latin typeface="+mj-lt"/>
              </a:rPr>
              <a:t> – Served Greek communities &amp; martyred in </a:t>
            </a:r>
            <a:r>
              <a:rPr lang="en-US" sz="2700" dirty="0" err="1">
                <a:latin typeface="+mj-lt"/>
              </a:rPr>
              <a:t>Patras</a:t>
            </a:r>
            <a:r>
              <a:rPr lang="en-US" sz="2700" dirty="0">
                <a:latin typeface="+mj-lt"/>
              </a:rPr>
              <a:t>. </a:t>
            </a:r>
          </a:p>
          <a:p>
            <a:pPr>
              <a:spcBef>
                <a:spcPts val="0"/>
              </a:spcBef>
            </a:pPr>
            <a:r>
              <a:rPr lang="en-US" sz="2700" b="1" dirty="0">
                <a:latin typeface="+mj-lt"/>
              </a:rPr>
              <a:t>Philip</a:t>
            </a:r>
            <a:r>
              <a:rPr lang="en-US" sz="2700" dirty="0">
                <a:latin typeface="+mj-lt"/>
              </a:rPr>
              <a:t> – Served Greek communities &amp; was martyred. </a:t>
            </a:r>
          </a:p>
          <a:p>
            <a:pPr>
              <a:spcBef>
                <a:spcPts val="0"/>
              </a:spcBef>
            </a:pPr>
            <a:r>
              <a:rPr lang="en-US" sz="2700" b="1" dirty="0">
                <a:latin typeface="+mj-lt"/>
              </a:rPr>
              <a:t>Bartholomew</a:t>
            </a:r>
            <a:r>
              <a:rPr lang="en-US" sz="2700" dirty="0">
                <a:latin typeface="+mj-lt"/>
              </a:rPr>
              <a:t> – encouraged early churches &amp; was martyred. </a:t>
            </a:r>
          </a:p>
          <a:p>
            <a:pPr>
              <a:spcBef>
                <a:spcPts val="0"/>
              </a:spcBef>
            </a:pPr>
            <a:r>
              <a:rPr lang="en-US" sz="2700" b="1" dirty="0">
                <a:latin typeface="+mj-lt"/>
              </a:rPr>
              <a:t>Matthew</a:t>
            </a:r>
            <a:r>
              <a:rPr lang="en-US" sz="2700" dirty="0">
                <a:latin typeface="+mj-lt"/>
              </a:rPr>
              <a:t> – Served in the Mediterranean &amp; was martyred in Ethiopia. </a:t>
            </a:r>
          </a:p>
          <a:p>
            <a:pPr>
              <a:spcBef>
                <a:spcPts val="0"/>
              </a:spcBef>
            </a:pPr>
            <a:r>
              <a:rPr lang="en-US" sz="2700" b="1" dirty="0">
                <a:latin typeface="+mj-lt"/>
              </a:rPr>
              <a:t>Thomas</a:t>
            </a:r>
            <a:r>
              <a:rPr lang="en-US" sz="2700" dirty="0">
                <a:latin typeface="+mj-lt"/>
              </a:rPr>
              <a:t> – Served in India &amp; was martyred there.</a:t>
            </a:r>
          </a:p>
          <a:p>
            <a:pPr>
              <a:spcBef>
                <a:spcPts val="0"/>
              </a:spcBef>
            </a:pPr>
            <a:r>
              <a:rPr lang="en-US" sz="2700" b="1" dirty="0">
                <a:latin typeface="+mj-lt"/>
              </a:rPr>
              <a:t>James the son of </a:t>
            </a:r>
            <a:r>
              <a:rPr lang="en-US" sz="2700" b="1" dirty="0" err="1">
                <a:latin typeface="+mj-lt"/>
              </a:rPr>
              <a:t>Alphaeus</a:t>
            </a:r>
            <a:r>
              <a:rPr lang="en-US" sz="2700" b="1" dirty="0">
                <a:latin typeface="+mj-lt"/>
              </a:rPr>
              <a:t> </a:t>
            </a:r>
            <a:r>
              <a:rPr lang="en-US" sz="2700" dirty="0">
                <a:latin typeface="+mj-lt"/>
              </a:rPr>
              <a:t>– Served in Jerusalem &amp; was martyred by stoning. </a:t>
            </a:r>
          </a:p>
          <a:p>
            <a:pPr>
              <a:spcBef>
                <a:spcPts val="0"/>
              </a:spcBef>
            </a:pPr>
            <a:r>
              <a:rPr lang="en-US" sz="2700" b="1" dirty="0">
                <a:latin typeface="+mj-lt"/>
              </a:rPr>
              <a:t>Thaddaeus</a:t>
            </a:r>
            <a:r>
              <a:rPr lang="en-US" sz="2700" dirty="0">
                <a:latin typeface="+mj-lt"/>
              </a:rPr>
              <a:t> – Served and was martyred in Armenia. </a:t>
            </a:r>
          </a:p>
          <a:p>
            <a:pPr>
              <a:spcBef>
                <a:spcPts val="0"/>
              </a:spcBef>
            </a:pPr>
            <a:r>
              <a:rPr lang="en-US" sz="2700" b="1" dirty="0">
                <a:latin typeface="+mj-lt"/>
              </a:rPr>
              <a:t>Simon the Zealot </a:t>
            </a:r>
            <a:r>
              <a:rPr lang="en-US" sz="2700" dirty="0">
                <a:latin typeface="+mj-lt"/>
              </a:rPr>
              <a:t>– Served early churches &amp; martyred in Beirut. </a:t>
            </a:r>
          </a:p>
          <a:p>
            <a:pPr>
              <a:spcBef>
                <a:spcPts val="0"/>
              </a:spcBef>
            </a:pPr>
            <a:r>
              <a:rPr lang="en-US" sz="2700" b="1" dirty="0">
                <a:latin typeface="+mj-lt"/>
              </a:rPr>
              <a:t>Judas Iscariot</a:t>
            </a:r>
            <a:r>
              <a:rPr lang="en-US" sz="2700" dirty="0">
                <a:latin typeface="+mj-lt"/>
              </a:rPr>
              <a:t> – He hung himself after betraying Jesus.</a:t>
            </a:r>
          </a:p>
        </p:txBody>
      </p:sp>
    </p:spTree>
    <p:extLst>
      <p:ext uri="{BB962C8B-B14F-4D97-AF65-F5344CB8AC3E}">
        <p14:creationId xmlns:p14="http://schemas.microsoft.com/office/powerpoint/2010/main" val="3291701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Importance of Discipleship… </a:t>
            </a:r>
          </a:p>
        </p:txBody>
      </p:sp>
      <p:sp>
        <p:nvSpPr>
          <p:cNvPr id="3" name="Content Placeholder 2"/>
          <p:cNvSpPr>
            <a:spLocks noGrp="1"/>
          </p:cNvSpPr>
          <p:nvPr>
            <p:ph idx="1"/>
          </p:nvPr>
        </p:nvSpPr>
        <p:spPr>
          <a:xfrm>
            <a:off x="838200" y="1825625"/>
            <a:ext cx="10515600" cy="4797244"/>
          </a:xfrm>
        </p:spPr>
        <p:txBody>
          <a:bodyPr>
            <a:normAutofit fontScale="92500" lnSpcReduction="10000"/>
          </a:bodyPr>
          <a:lstStyle/>
          <a:p>
            <a:r>
              <a:rPr lang="en-US" sz="3000" b="1" dirty="0">
                <a:latin typeface="+mj-lt"/>
              </a:rPr>
              <a:t>Growth and maturity of the Christian </a:t>
            </a:r>
            <a:r>
              <a:rPr lang="en-US" dirty="0">
                <a:latin typeface="+mj-lt"/>
              </a:rPr>
              <a:t>–  But grow in the grace and knowledge of our Lord and Savior Jesus Christ… </a:t>
            </a:r>
            <a:r>
              <a:rPr lang="en-US" b="1" dirty="0">
                <a:latin typeface="+mj-lt"/>
              </a:rPr>
              <a:t>2Peter 3:18 </a:t>
            </a:r>
          </a:p>
          <a:p>
            <a:r>
              <a:rPr lang="en-US" sz="3000" b="1" dirty="0">
                <a:latin typeface="+mj-lt"/>
              </a:rPr>
              <a:t>Provides accountability &amp; community </a:t>
            </a:r>
            <a:r>
              <a:rPr lang="en-US" dirty="0">
                <a:latin typeface="+mj-lt"/>
              </a:rPr>
              <a:t>– Iron sharpens iron, and one man sharpens another… </a:t>
            </a:r>
            <a:r>
              <a:rPr lang="en-US" b="1" dirty="0">
                <a:latin typeface="+mj-lt"/>
              </a:rPr>
              <a:t>Proverbs 27:17</a:t>
            </a:r>
          </a:p>
          <a:p>
            <a:r>
              <a:rPr lang="en-US" sz="3000" b="1" dirty="0">
                <a:latin typeface="+mj-lt"/>
              </a:rPr>
              <a:t>Deals with the issue of backsliding </a:t>
            </a:r>
            <a:r>
              <a:rPr lang="en-US" dirty="0">
                <a:latin typeface="+mj-lt"/>
              </a:rPr>
              <a:t>– Watch and pray that you may not enter into temptation… </a:t>
            </a:r>
            <a:r>
              <a:rPr lang="en-US" b="1" dirty="0">
                <a:latin typeface="+mj-lt"/>
              </a:rPr>
              <a:t>Matthew 26:41</a:t>
            </a:r>
          </a:p>
          <a:p>
            <a:r>
              <a:rPr lang="en-US" sz="3000" b="1" dirty="0">
                <a:latin typeface="+mj-lt"/>
              </a:rPr>
              <a:t>Encourages the growth of the Church </a:t>
            </a:r>
            <a:r>
              <a:rPr lang="en-US" dirty="0">
                <a:latin typeface="+mj-lt"/>
              </a:rPr>
              <a:t>– So the church throughout all Judea and Galilee and Samaria had peace and was being built up. And walking in the fear of the Lord and in the comfort of the Holy Spirit, it multiplied… </a:t>
            </a:r>
            <a:r>
              <a:rPr lang="en-US" b="1" dirty="0">
                <a:latin typeface="+mj-lt"/>
              </a:rPr>
              <a:t>Acts 9:31</a:t>
            </a:r>
          </a:p>
          <a:p>
            <a:r>
              <a:rPr lang="en-US" sz="3000" b="1" dirty="0">
                <a:latin typeface="+mj-lt"/>
              </a:rPr>
              <a:t>Establishes the Kingdom of God on earth </a:t>
            </a:r>
            <a:r>
              <a:rPr lang="en-US" dirty="0">
                <a:latin typeface="+mj-lt"/>
              </a:rPr>
              <a:t>– Your kingdom come, your will be done, on earth as it is in heaven… </a:t>
            </a:r>
            <a:r>
              <a:rPr lang="en-US" b="1" dirty="0">
                <a:latin typeface="+mj-lt"/>
              </a:rPr>
              <a:t>Matthew 6:10</a:t>
            </a:r>
          </a:p>
        </p:txBody>
      </p:sp>
    </p:spTree>
    <p:extLst>
      <p:ext uri="{BB962C8B-B14F-4D97-AF65-F5344CB8AC3E}">
        <p14:creationId xmlns:p14="http://schemas.microsoft.com/office/powerpoint/2010/main" val="4005653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questions… </a:t>
            </a:r>
          </a:p>
        </p:txBody>
      </p:sp>
      <p:sp>
        <p:nvSpPr>
          <p:cNvPr id="3" name="Content Placeholder 2"/>
          <p:cNvSpPr>
            <a:spLocks noGrp="1"/>
          </p:cNvSpPr>
          <p:nvPr>
            <p:ph idx="1"/>
          </p:nvPr>
        </p:nvSpPr>
        <p:spPr>
          <a:xfrm>
            <a:off x="838200" y="1825625"/>
            <a:ext cx="10515600" cy="3373392"/>
          </a:xfrm>
        </p:spPr>
        <p:txBody>
          <a:bodyPr>
            <a:normAutofit lnSpcReduction="10000"/>
          </a:bodyPr>
          <a:lstStyle/>
          <a:p>
            <a:r>
              <a:rPr lang="en-US" sz="3200" dirty="0">
                <a:latin typeface="+mj-lt"/>
              </a:rPr>
              <a:t>Define discipleship and share what you have learnt from the series on discipleship? </a:t>
            </a:r>
          </a:p>
          <a:p>
            <a:r>
              <a:rPr lang="en-US" sz="3200" dirty="0">
                <a:latin typeface="+mj-lt"/>
              </a:rPr>
              <a:t>Take turns to share how we</a:t>
            </a:r>
            <a:r>
              <a:rPr lang="en-GB" sz="3200" dirty="0">
                <a:latin typeface="+mj-lt"/>
              </a:rPr>
              <a:t> can</a:t>
            </a:r>
            <a:r>
              <a:rPr lang="en-US" sz="3200" dirty="0">
                <a:latin typeface="+mj-lt"/>
              </a:rPr>
              <a:t> be</a:t>
            </a:r>
            <a:r>
              <a:rPr lang="en-GB" sz="3200" dirty="0">
                <a:latin typeface="+mj-lt"/>
              </a:rPr>
              <a:t>come</a:t>
            </a:r>
            <a:r>
              <a:rPr lang="en-US" sz="3200" dirty="0">
                <a:latin typeface="+mj-lt"/>
              </a:rPr>
              <a:t> effective disciples of Jesus Christ?</a:t>
            </a:r>
          </a:p>
          <a:p>
            <a:r>
              <a:rPr lang="en-US" sz="3200" dirty="0">
                <a:latin typeface="+mj-lt"/>
              </a:rPr>
              <a:t>What are the hindrances to effective discipleship in the church and how can we encourage discipleship in the church?</a:t>
            </a:r>
          </a:p>
          <a:p>
            <a:r>
              <a:rPr lang="en-US" sz="3200" dirty="0">
                <a:latin typeface="+mj-lt"/>
              </a:rPr>
              <a:t>Spend time praying for the Church in China.</a:t>
            </a:r>
          </a:p>
        </p:txBody>
      </p:sp>
    </p:spTree>
    <p:extLst>
      <p:ext uri="{BB962C8B-B14F-4D97-AF65-F5344CB8AC3E}">
        <p14:creationId xmlns:p14="http://schemas.microsoft.com/office/powerpoint/2010/main" val="1749608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521</Words>
  <Application>Microsoft Office PowerPoint</Application>
  <PresentationFormat>Widescreen</PresentationFormat>
  <Paragraphs>29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Discipleship The conclusion.</vt:lpstr>
      <vt:lpstr>Saved to save… </vt:lpstr>
      <vt:lpstr>Saved to save… </vt:lpstr>
      <vt:lpstr>Importance of Discipleship… </vt:lpstr>
      <vt:lpstr>Discussion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Discipleship The conclusion.</dc:title>
  <dc:creator>A</dc:creator>
  <cp:lastModifiedBy>Perry Ackon</cp:lastModifiedBy>
  <cp:revision>12</cp:revision>
  <dcterms:created xsi:type="dcterms:W3CDTF">2025-03-29T07:37:47Z</dcterms:created>
  <dcterms:modified xsi:type="dcterms:W3CDTF">2025-03-29T21:28:34Z</dcterms:modified>
</cp:coreProperties>
</file>