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73" d="100"/>
          <a:sy n="73" d="100"/>
        </p:scale>
        <p:origin x="5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65C60C-11D0-4A83-8E1A-DC8F72695E6E}" type="datetimeFigureOut">
              <a:rPr lang="en-US" smtClean="0"/>
              <a:t>3/8/2025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B7EB-72D1-40AB-8DB9-93FA3DFFF6BB}" type="slidenum">
              <a:rPr lang="en-US" smtClean="0"/>
              <a:t>‹#›</a:t>
            </a:fld>
            <a:endParaRPr lang="en-US"/>
          </a:p>
        </p:txBody>
      </p:sp>
    </p:spTree>
    <p:extLst>
      <p:ext uri="{BB962C8B-B14F-4D97-AF65-F5344CB8AC3E}">
        <p14:creationId xmlns:p14="http://schemas.microsoft.com/office/powerpoint/2010/main" val="2769388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65C60C-11D0-4A83-8E1A-DC8F72695E6E}" type="datetimeFigureOut">
              <a:rPr lang="en-US" smtClean="0"/>
              <a:t>3/8/2025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B7EB-72D1-40AB-8DB9-93FA3DFFF6BB}" type="slidenum">
              <a:rPr lang="en-US" smtClean="0"/>
              <a:t>‹#›</a:t>
            </a:fld>
            <a:endParaRPr lang="en-US"/>
          </a:p>
        </p:txBody>
      </p:sp>
    </p:spTree>
    <p:extLst>
      <p:ext uri="{BB962C8B-B14F-4D97-AF65-F5344CB8AC3E}">
        <p14:creationId xmlns:p14="http://schemas.microsoft.com/office/powerpoint/2010/main" val="3302444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65C60C-11D0-4A83-8E1A-DC8F72695E6E}" type="datetimeFigureOut">
              <a:rPr lang="en-US" smtClean="0"/>
              <a:t>3/8/2025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B7EB-72D1-40AB-8DB9-93FA3DFFF6BB}" type="slidenum">
              <a:rPr lang="en-US" smtClean="0"/>
              <a:t>‹#›</a:t>
            </a:fld>
            <a:endParaRPr lang="en-US"/>
          </a:p>
        </p:txBody>
      </p:sp>
    </p:spTree>
    <p:extLst>
      <p:ext uri="{BB962C8B-B14F-4D97-AF65-F5344CB8AC3E}">
        <p14:creationId xmlns:p14="http://schemas.microsoft.com/office/powerpoint/2010/main" val="3941100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65C60C-11D0-4A83-8E1A-DC8F72695E6E}" type="datetimeFigureOut">
              <a:rPr lang="en-US" smtClean="0"/>
              <a:t>3/8/2025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B7EB-72D1-40AB-8DB9-93FA3DFFF6BB}" type="slidenum">
              <a:rPr lang="en-US" smtClean="0"/>
              <a:t>‹#›</a:t>
            </a:fld>
            <a:endParaRPr lang="en-US"/>
          </a:p>
        </p:txBody>
      </p:sp>
    </p:spTree>
    <p:extLst>
      <p:ext uri="{BB962C8B-B14F-4D97-AF65-F5344CB8AC3E}">
        <p14:creationId xmlns:p14="http://schemas.microsoft.com/office/powerpoint/2010/main" val="4191576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265C60C-11D0-4A83-8E1A-DC8F72695E6E}" type="datetimeFigureOut">
              <a:rPr lang="en-US" smtClean="0"/>
              <a:t>3/8/2025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B7EB-72D1-40AB-8DB9-93FA3DFFF6BB}" type="slidenum">
              <a:rPr lang="en-US" smtClean="0"/>
              <a:t>‹#›</a:t>
            </a:fld>
            <a:endParaRPr lang="en-US"/>
          </a:p>
        </p:txBody>
      </p:sp>
    </p:spTree>
    <p:extLst>
      <p:ext uri="{BB962C8B-B14F-4D97-AF65-F5344CB8AC3E}">
        <p14:creationId xmlns:p14="http://schemas.microsoft.com/office/powerpoint/2010/main" val="727689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65C60C-11D0-4A83-8E1A-DC8F72695E6E}" type="datetimeFigureOut">
              <a:rPr lang="en-US" smtClean="0"/>
              <a:t>3/8/2025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6B7EB-72D1-40AB-8DB9-93FA3DFFF6BB}" type="slidenum">
              <a:rPr lang="en-US" smtClean="0"/>
              <a:t>‹#›</a:t>
            </a:fld>
            <a:endParaRPr lang="en-US"/>
          </a:p>
        </p:txBody>
      </p:sp>
    </p:spTree>
    <p:extLst>
      <p:ext uri="{BB962C8B-B14F-4D97-AF65-F5344CB8AC3E}">
        <p14:creationId xmlns:p14="http://schemas.microsoft.com/office/powerpoint/2010/main" val="4294507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65C60C-11D0-4A83-8E1A-DC8F72695E6E}" type="datetimeFigureOut">
              <a:rPr lang="en-US" smtClean="0"/>
              <a:t>3/8/2025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76B7EB-72D1-40AB-8DB9-93FA3DFFF6BB}" type="slidenum">
              <a:rPr lang="en-US" smtClean="0"/>
              <a:t>‹#›</a:t>
            </a:fld>
            <a:endParaRPr lang="en-US"/>
          </a:p>
        </p:txBody>
      </p:sp>
    </p:spTree>
    <p:extLst>
      <p:ext uri="{BB962C8B-B14F-4D97-AF65-F5344CB8AC3E}">
        <p14:creationId xmlns:p14="http://schemas.microsoft.com/office/powerpoint/2010/main" val="3599436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65C60C-11D0-4A83-8E1A-DC8F72695E6E}" type="datetimeFigureOut">
              <a:rPr lang="en-US" smtClean="0"/>
              <a:t>3/8/2025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76B7EB-72D1-40AB-8DB9-93FA3DFFF6BB}" type="slidenum">
              <a:rPr lang="en-US" smtClean="0"/>
              <a:t>‹#›</a:t>
            </a:fld>
            <a:endParaRPr lang="en-US"/>
          </a:p>
        </p:txBody>
      </p:sp>
    </p:spTree>
    <p:extLst>
      <p:ext uri="{BB962C8B-B14F-4D97-AF65-F5344CB8AC3E}">
        <p14:creationId xmlns:p14="http://schemas.microsoft.com/office/powerpoint/2010/main" val="1448108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65C60C-11D0-4A83-8E1A-DC8F72695E6E}" type="datetimeFigureOut">
              <a:rPr lang="en-US" smtClean="0"/>
              <a:t>3/8/2025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76B7EB-72D1-40AB-8DB9-93FA3DFFF6BB}" type="slidenum">
              <a:rPr lang="en-US" smtClean="0"/>
              <a:t>‹#›</a:t>
            </a:fld>
            <a:endParaRPr lang="en-US"/>
          </a:p>
        </p:txBody>
      </p:sp>
    </p:spTree>
    <p:extLst>
      <p:ext uri="{BB962C8B-B14F-4D97-AF65-F5344CB8AC3E}">
        <p14:creationId xmlns:p14="http://schemas.microsoft.com/office/powerpoint/2010/main" val="2399319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265C60C-11D0-4A83-8E1A-DC8F72695E6E}" type="datetimeFigureOut">
              <a:rPr lang="en-US" smtClean="0"/>
              <a:t>3/8/2025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6B7EB-72D1-40AB-8DB9-93FA3DFFF6BB}" type="slidenum">
              <a:rPr lang="en-US" smtClean="0"/>
              <a:t>‹#›</a:t>
            </a:fld>
            <a:endParaRPr lang="en-US"/>
          </a:p>
        </p:txBody>
      </p:sp>
    </p:spTree>
    <p:extLst>
      <p:ext uri="{BB962C8B-B14F-4D97-AF65-F5344CB8AC3E}">
        <p14:creationId xmlns:p14="http://schemas.microsoft.com/office/powerpoint/2010/main" val="2137403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265C60C-11D0-4A83-8E1A-DC8F72695E6E}" type="datetimeFigureOut">
              <a:rPr lang="en-US" smtClean="0"/>
              <a:t>3/8/2025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6B7EB-72D1-40AB-8DB9-93FA3DFFF6BB}" type="slidenum">
              <a:rPr lang="en-US" smtClean="0"/>
              <a:t>‹#›</a:t>
            </a:fld>
            <a:endParaRPr lang="en-US"/>
          </a:p>
        </p:txBody>
      </p:sp>
    </p:spTree>
    <p:extLst>
      <p:ext uri="{BB962C8B-B14F-4D97-AF65-F5344CB8AC3E}">
        <p14:creationId xmlns:p14="http://schemas.microsoft.com/office/powerpoint/2010/main" val="3370703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65C60C-11D0-4A83-8E1A-DC8F72695E6E}" type="datetimeFigureOut">
              <a:rPr lang="en-US" smtClean="0"/>
              <a:t>3/8/2025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6B7EB-72D1-40AB-8DB9-93FA3DFFF6BB}" type="slidenum">
              <a:rPr lang="en-US" smtClean="0"/>
              <a:t>‹#›</a:t>
            </a:fld>
            <a:endParaRPr lang="en-US"/>
          </a:p>
        </p:txBody>
      </p:sp>
    </p:spTree>
    <p:extLst>
      <p:ext uri="{BB962C8B-B14F-4D97-AF65-F5344CB8AC3E}">
        <p14:creationId xmlns:p14="http://schemas.microsoft.com/office/powerpoint/2010/main" val="8905527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09362" y="1122363"/>
            <a:ext cx="4659087" cy="2387600"/>
          </a:xfrm>
        </p:spPr>
        <p:txBody>
          <a:bodyPr/>
          <a:lstStyle/>
          <a:p>
            <a:pPr algn="l"/>
            <a:r>
              <a:rPr lang="en-US" dirty="0" smtClean="0"/>
              <a:t>Living for </a:t>
            </a:r>
            <a:r>
              <a:rPr lang="en-US" sz="9600" dirty="0" smtClean="0"/>
              <a:t>Christ!!</a:t>
            </a:r>
            <a:endParaRPr lang="en-US" sz="9600" dirty="0"/>
          </a:p>
        </p:txBody>
      </p:sp>
      <p:sp>
        <p:nvSpPr>
          <p:cNvPr id="3" name="Subtitle 2"/>
          <p:cNvSpPr>
            <a:spLocks noGrp="1"/>
          </p:cNvSpPr>
          <p:nvPr>
            <p:ph type="subTitle" idx="1"/>
          </p:nvPr>
        </p:nvSpPr>
        <p:spPr>
          <a:xfrm>
            <a:off x="6309362" y="3982784"/>
            <a:ext cx="4659086" cy="1365069"/>
          </a:xfrm>
        </p:spPr>
        <p:txBody>
          <a:bodyPr>
            <a:normAutofit lnSpcReduction="10000"/>
          </a:bodyPr>
          <a:lstStyle/>
          <a:p>
            <a:pPr algn="l"/>
            <a:r>
              <a:rPr lang="en-US" sz="2800" dirty="0" smtClean="0">
                <a:latin typeface="+mj-lt"/>
              </a:rPr>
              <a:t>For to me to live is Christ, and to die is gain…. </a:t>
            </a:r>
          </a:p>
          <a:p>
            <a:pPr algn="l"/>
            <a:r>
              <a:rPr lang="en-US" sz="2800" b="1" dirty="0" smtClean="0">
                <a:latin typeface="+mj-lt"/>
              </a:rPr>
              <a:t>Philippians 1:21</a:t>
            </a:r>
            <a:endParaRPr lang="en-US" sz="2800" b="1" dirty="0">
              <a:latin typeface="+mj-lt"/>
            </a:endParaRPr>
          </a:p>
        </p:txBody>
      </p:sp>
      <p:pic>
        <p:nvPicPr>
          <p:cNvPr id="4" name="Picture 3"/>
          <p:cNvPicPr>
            <a:picLocks noChangeAspect="1"/>
          </p:cNvPicPr>
          <p:nvPr/>
        </p:nvPicPr>
        <p:blipFill rotWithShape="1">
          <a:blip r:embed="rId2"/>
          <a:srcRect r="-1657" b="21940"/>
          <a:stretch/>
        </p:blipFill>
        <p:spPr>
          <a:xfrm>
            <a:off x="514349" y="1128713"/>
            <a:ext cx="5494565" cy="4219140"/>
          </a:xfrm>
          <a:prstGeom prst="rect">
            <a:avLst/>
          </a:prstGeom>
        </p:spPr>
      </p:pic>
    </p:spTree>
    <p:extLst>
      <p:ext uri="{BB962C8B-B14F-4D97-AF65-F5344CB8AC3E}">
        <p14:creationId xmlns:p14="http://schemas.microsoft.com/office/powerpoint/2010/main" val="1874400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book of Philippians…. </a:t>
            </a:r>
            <a:endParaRPr lang="en-US" dirty="0"/>
          </a:p>
        </p:txBody>
      </p:sp>
      <p:sp>
        <p:nvSpPr>
          <p:cNvPr id="3" name="Content Placeholder 2"/>
          <p:cNvSpPr>
            <a:spLocks noGrp="1"/>
          </p:cNvSpPr>
          <p:nvPr>
            <p:ph idx="1"/>
          </p:nvPr>
        </p:nvSpPr>
        <p:spPr/>
        <p:txBody>
          <a:bodyPr/>
          <a:lstStyle/>
          <a:p>
            <a:r>
              <a:rPr lang="en-US" dirty="0" smtClean="0">
                <a:latin typeface="+mj-lt"/>
              </a:rPr>
              <a:t>Philippi was a city with strong roman influence and hosted the first church Paul started in eastern Europe after staying there for about three months on his second missionary journey. (Acts 16)</a:t>
            </a:r>
          </a:p>
          <a:p>
            <a:r>
              <a:rPr lang="en-US" dirty="0" smtClean="0">
                <a:latin typeface="+mj-lt"/>
              </a:rPr>
              <a:t>Paul wrote this letter from prison to the church in Philippi who were facing resistance and persecution after Epaphroditus visited him to give a financial gift on behalf of the church to say thank you and encourage the church.</a:t>
            </a:r>
          </a:p>
          <a:p>
            <a:r>
              <a:rPr lang="en-US" dirty="0" smtClean="0">
                <a:latin typeface="+mj-lt"/>
              </a:rPr>
              <a:t>The book of Philippians emphasizes the fact that if we can experience true joy if we live a Christ centered life!! </a:t>
            </a:r>
            <a:endParaRPr lang="en-US" dirty="0">
              <a:latin typeface="+mj-lt"/>
            </a:endParaRPr>
          </a:p>
        </p:txBody>
      </p:sp>
    </p:spTree>
    <p:extLst>
      <p:ext uri="{BB962C8B-B14F-4D97-AF65-F5344CB8AC3E}">
        <p14:creationId xmlns:p14="http://schemas.microsoft.com/office/powerpoint/2010/main" val="1945444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book of Philippians….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904181580"/>
              </p:ext>
            </p:extLst>
          </p:nvPr>
        </p:nvGraphicFramePr>
        <p:xfrm>
          <a:off x="313510" y="1690688"/>
          <a:ext cx="11586754" cy="4697047"/>
        </p:xfrm>
        <a:graphic>
          <a:graphicData uri="http://schemas.openxmlformats.org/drawingml/2006/table">
            <a:tbl>
              <a:tblPr firstRow="1" bandRow="1">
                <a:tableStyleId>{5940675A-B579-460E-94D1-54222C63F5DA}</a:tableStyleId>
              </a:tblPr>
              <a:tblGrid>
                <a:gridCol w="2262504">
                  <a:extLst>
                    <a:ext uri="{9D8B030D-6E8A-4147-A177-3AD203B41FA5}">
                      <a16:colId xmlns:a16="http://schemas.microsoft.com/office/drawing/2014/main" val="1670896379"/>
                    </a:ext>
                  </a:extLst>
                </a:gridCol>
                <a:gridCol w="2526511">
                  <a:extLst>
                    <a:ext uri="{9D8B030D-6E8A-4147-A177-3AD203B41FA5}">
                      <a16:colId xmlns:a16="http://schemas.microsoft.com/office/drawing/2014/main" val="548075019"/>
                    </a:ext>
                  </a:extLst>
                </a:gridCol>
                <a:gridCol w="2181661">
                  <a:extLst>
                    <a:ext uri="{9D8B030D-6E8A-4147-A177-3AD203B41FA5}">
                      <a16:colId xmlns:a16="http://schemas.microsoft.com/office/drawing/2014/main" val="657104055"/>
                    </a:ext>
                  </a:extLst>
                </a:gridCol>
                <a:gridCol w="2298727">
                  <a:extLst>
                    <a:ext uri="{9D8B030D-6E8A-4147-A177-3AD203B41FA5}">
                      <a16:colId xmlns:a16="http://schemas.microsoft.com/office/drawing/2014/main" val="2121643861"/>
                    </a:ext>
                  </a:extLst>
                </a:gridCol>
                <a:gridCol w="2317351">
                  <a:extLst>
                    <a:ext uri="{9D8B030D-6E8A-4147-A177-3AD203B41FA5}">
                      <a16:colId xmlns:a16="http://schemas.microsoft.com/office/drawing/2014/main" val="2228933494"/>
                    </a:ext>
                  </a:extLst>
                </a:gridCol>
              </a:tblGrid>
              <a:tr h="2096794">
                <a:tc>
                  <a:txBody>
                    <a:bodyPr/>
                    <a:lstStyle/>
                    <a:p>
                      <a:endParaRPr lang="en-US" dirty="0"/>
                    </a:p>
                  </a:txBody>
                  <a:tcPr/>
                </a:tc>
                <a:tc>
                  <a:txBody>
                    <a:bodyPr/>
                    <a:lstStyle/>
                    <a:p>
                      <a:r>
                        <a:rPr lang="en-US" dirty="0" smtClean="0"/>
                        <a:t>Living for Christ</a:t>
                      </a:r>
                    </a:p>
                    <a:p>
                      <a:r>
                        <a:rPr lang="en-US" dirty="0" smtClean="0"/>
                        <a:t>-Greetings</a:t>
                      </a:r>
                      <a:r>
                        <a:rPr lang="en-US" baseline="0" dirty="0" smtClean="0"/>
                        <a:t> </a:t>
                      </a:r>
                    </a:p>
                    <a:p>
                      <a:r>
                        <a:rPr lang="en-US" baseline="0" dirty="0" smtClean="0"/>
                        <a:t>-Thanksgiving &amp; prayer </a:t>
                      </a:r>
                    </a:p>
                    <a:p>
                      <a:r>
                        <a:rPr lang="en-US" baseline="0" dirty="0" smtClean="0"/>
                        <a:t>-The advance of gospel </a:t>
                      </a:r>
                    </a:p>
                    <a:p>
                      <a:r>
                        <a:rPr lang="en-US" baseline="0" dirty="0" smtClean="0"/>
                        <a:t>-To live is Christ</a:t>
                      </a:r>
                      <a:endParaRPr lang="en-US" dirty="0" smtClean="0"/>
                    </a:p>
                    <a:p>
                      <a:endParaRPr lang="en-US" dirty="0" smtClean="0"/>
                    </a:p>
                    <a:p>
                      <a:r>
                        <a:rPr lang="en-US" dirty="0" smtClean="0"/>
                        <a:t>Chapter 1</a:t>
                      </a:r>
                      <a:endParaRPr lang="en-US" dirty="0"/>
                    </a:p>
                  </a:txBody>
                  <a:tcPr/>
                </a:tc>
                <a:tc>
                  <a:txBody>
                    <a:bodyPr/>
                    <a:lstStyle/>
                    <a:p>
                      <a:r>
                        <a:rPr lang="en-US" dirty="0" smtClean="0"/>
                        <a:t>Thinking like Christ</a:t>
                      </a:r>
                    </a:p>
                    <a:p>
                      <a:r>
                        <a:rPr lang="en-US" dirty="0" smtClean="0"/>
                        <a:t>-Humble</a:t>
                      </a:r>
                      <a:r>
                        <a:rPr lang="en-US" baseline="0" dirty="0" smtClean="0"/>
                        <a:t> like Christ </a:t>
                      </a:r>
                    </a:p>
                    <a:p>
                      <a:r>
                        <a:rPr lang="en-US" baseline="0" dirty="0" smtClean="0"/>
                        <a:t>-Light in the world </a:t>
                      </a:r>
                    </a:p>
                    <a:p>
                      <a:r>
                        <a:rPr lang="en-US" baseline="0" dirty="0" smtClean="0"/>
                        <a:t>-Timothy &amp; </a:t>
                      </a:r>
                      <a:r>
                        <a:rPr lang="en-US" baseline="0" dirty="0" err="1" smtClean="0"/>
                        <a:t>Epaph</a:t>
                      </a:r>
                      <a:endParaRPr lang="en-US" baseline="0" dirty="0" smtClean="0"/>
                    </a:p>
                    <a:p>
                      <a:endParaRPr lang="en-US" dirty="0" smtClean="0"/>
                    </a:p>
                    <a:p>
                      <a:endParaRPr lang="en-US" dirty="0" smtClean="0"/>
                    </a:p>
                    <a:p>
                      <a:r>
                        <a:rPr lang="en-US" dirty="0" smtClean="0"/>
                        <a:t>Chapter 2</a:t>
                      </a:r>
                      <a:endParaRPr lang="en-US" dirty="0"/>
                    </a:p>
                  </a:txBody>
                  <a:tcPr/>
                </a:tc>
                <a:tc>
                  <a:txBody>
                    <a:bodyPr/>
                    <a:lstStyle/>
                    <a:p>
                      <a:r>
                        <a:rPr lang="en-US" dirty="0" smtClean="0"/>
                        <a:t>Knowing Christ</a:t>
                      </a:r>
                    </a:p>
                    <a:p>
                      <a:r>
                        <a:rPr lang="en-US" dirty="0" smtClean="0"/>
                        <a:t>-Righteousness by faith in Christ</a:t>
                      </a:r>
                    </a:p>
                    <a:p>
                      <a:r>
                        <a:rPr lang="en-US" dirty="0" smtClean="0"/>
                        <a:t>-Focus on the goal</a:t>
                      </a:r>
                    </a:p>
                    <a:p>
                      <a:endParaRPr lang="en-US" dirty="0" smtClean="0"/>
                    </a:p>
                    <a:p>
                      <a:endParaRPr lang="en-US" dirty="0" smtClean="0"/>
                    </a:p>
                    <a:p>
                      <a:r>
                        <a:rPr lang="en-US" dirty="0" smtClean="0"/>
                        <a:t>Chapter</a:t>
                      </a:r>
                      <a:r>
                        <a:rPr lang="en-US" baseline="0" dirty="0" smtClean="0"/>
                        <a:t> 3</a:t>
                      </a:r>
                      <a:endParaRPr lang="en-US" dirty="0"/>
                    </a:p>
                  </a:txBody>
                  <a:tcPr/>
                </a:tc>
                <a:tc>
                  <a:txBody>
                    <a:bodyPr/>
                    <a:lstStyle/>
                    <a:p>
                      <a:r>
                        <a:rPr lang="en-US" dirty="0" smtClean="0"/>
                        <a:t>Resting in Christ</a:t>
                      </a:r>
                    </a:p>
                    <a:p>
                      <a:r>
                        <a:rPr lang="en-US" dirty="0" smtClean="0"/>
                        <a:t>-Exhortation</a:t>
                      </a:r>
                      <a:r>
                        <a:rPr lang="en-US" baseline="0" dirty="0" smtClean="0"/>
                        <a:t> , prayer &amp; encouragement</a:t>
                      </a:r>
                    </a:p>
                    <a:p>
                      <a:r>
                        <a:rPr lang="en-US" baseline="0" dirty="0" smtClean="0"/>
                        <a:t>-God’s provision </a:t>
                      </a:r>
                    </a:p>
                    <a:p>
                      <a:r>
                        <a:rPr lang="en-US" baseline="0" dirty="0" smtClean="0"/>
                        <a:t>-Final greetings</a:t>
                      </a:r>
                      <a:endParaRPr lang="en-US" dirty="0" smtClean="0"/>
                    </a:p>
                    <a:p>
                      <a:endParaRPr lang="en-US" dirty="0" smtClean="0"/>
                    </a:p>
                    <a:p>
                      <a:r>
                        <a:rPr lang="en-US" dirty="0" smtClean="0"/>
                        <a:t>Chapter 4</a:t>
                      </a:r>
                      <a:endParaRPr lang="en-US" dirty="0"/>
                    </a:p>
                  </a:txBody>
                  <a:tcPr/>
                </a:tc>
                <a:extLst>
                  <a:ext uri="{0D108BD9-81ED-4DB2-BD59-A6C34878D82A}">
                    <a16:rowId xmlns:a16="http://schemas.microsoft.com/office/drawing/2014/main" val="2705091644"/>
                  </a:ext>
                </a:extLst>
              </a:tr>
              <a:tr h="667161">
                <a:tc>
                  <a:txBody>
                    <a:bodyPr/>
                    <a:lstStyle/>
                    <a:p>
                      <a:r>
                        <a:rPr lang="en-US" dirty="0" smtClean="0"/>
                        <a:t>Key verses</a:t>
                      </a:r>
                      <a:endParaRPr lang="en-US" dirty="0"/>
                    </a:p>
                  </a:txBody>
                  <a:tcPr/>
                </a:tc>
                <a:tc>
                  <a:txBody>
                    <a:bodyPr/>
                    <a:lstStyle/>
                    <a:p>
                      <a:r>
                        <a:rPr lang="en-US" dirty="0" smtClean="0"/>
                        <a:t>Let your</a:t>
                      </a:r>
                      <a:r>
                        <a:rPr lang="en-US" baseline="0" dirty="0" smtClean="0"/>
                        <a:t> life be worthy of the gospel - </a:t>
                      </a:r>
                      <a:r>
                        <a:rPr lang="en-US" dirty="0" smtClean="0"/>
                        <a:t>1:27</a:t>
                      </a:r>
                      <a:endParaRPr lang="en-US" dirty="0"/>
                    </a:p>
                  </a:txBody>
                  <a:tcPr/>
                </a:tc>
                <a:tc>
                  <a:txBody>
                    <a:bodyPr/>
                    <a:lstStyle/>
                    <a:p>
                      <a:r>
                        <a:rPr lang="en-US" dirty="0" smtClean="0"/>
                        <a:t>Have the mind of Christ - 2:5</a:t>
                      </a:r>
                      <a:endParaRPr lang="en-US" dirty="0"/>
                    </a:p>
                  </a:txBody>
                  <a:tcPr/>
                </a:tc>
                <a:tc>
                  <a:txBody>
                    <a:bodyPr/>
                    <a:lstStyle/>
                    <a:p>
                      <a:r>
                        <a:rPr lang="en-US" dirty="0" smtClean="0"/>
                        <a:t>Press</a:t>
                      </a:r>
                      <a:r>
                        <a:rPr lang="en-US" baseline="0" dirty="0" smtClean="0"/>
                        <a:t> on towards the mark - </a:t>
                      </a:r>
                      <a:r>
                        <a:rPr lang="en-US" dirty="0" smtClean="0"/>
                        <a:t>3:13-14</a:t>
                      </a:r>
                      <a:endParaRPr lang="en-US" dirty="0"/>
                    </a:p>
                  </a:txBody>
                  <a:tcPr/>
                </a:tc>
                <a:tc>
                  <a:txBody>
                    <a:bodyPr/>
                    <a:lstStyle/>
                    <a:p>
                      <a:r>
                        <a:rPr lang="en-US" dirty="0" smtClean="0"/>
                        <a:t>I can do all things -</a:t>
                      </a:r>
                      <a:r>
                        <a:rPr lang="en-US" baseline="0" dirty="0" smtClean="0"/>
                        <a:t> </a:t>
                      </a:r>
                      <a:r>
                        <a:rPr lang="en-US" dirty="0" smtClean="0"/>
                        <a:t>4:13</a:t>
                      </a:r>
                      <a:endParaRPr lang="en-US" dirty="0"/>
                    </a:p>
                  </a:txBody>
                  <a:tcPr/>
                </a:tc>
                <a:extLst>
                  <a:ext uri="{0D108BD9-81ED-4DB2-BD59-A6C34878D82A}">
                    <a16:rowId xmlns:a16="http://schemas.microsoft.com/office/drawing/2014/main" val="3613573842"/>
                  </a:ext>
                </a:extLst>
              </a:tr>
              <a:tr h="483273">
                <a:tc>
                  <a:txBody>
                    <a:bodyPr/>
                    <a:lstStyle/>
                    <a:p>
                      <a:r>
                        <a:rPr lang="en-US" dirty="0" smtClean="0"/>
                        <a:t>Key</a:t>
                      </a:r>
                      <a:r>
                        <a:rPr lang="en-US" baseline="0" dirty="0" smtClean="0"/>
                        <a:t> words </a:t>
                      </a:r>
                      <a:endParaRPr lang="en-US" dirty="0"/>
                    </a:p>
                  </a:txBody>
                  <a:tcPr/>
                </a:tc>
                <a:tc gridSpan="4">
                  <a:txBody>
                    <a:bodyPr/>
                    <a:lstStyle/>
                    <a:p>
                      <a:pPr algn="ctr"/>
                      <a:r>
                        <a:rPr lang="en-US" dirty="0" smtClean="0"/>
                        <a:t>“The Lord, Jesus Christ” – 47x “think,</a:t>
                      </a:r>
                      <a:r>
                        <a:rPr lang="en-US" baseline="0" dirty="0" smtClean="0"/>
                        <a:t> consider, attitude, mind” – 16x</a:t>
                      </a:r>
                      <a:r>
                        <a:rPr lang="en-US" dirty="0" smtClean="0"/>
                        <a:t> </a:t>
                      </a:r>
                      <a:r>
                        <a:rPr lang="en-US" dirty="0" smtClean="0"/>
                        <a:t>“Joy, rejoice” – 15x</a:t>
                      </a:r>
                      <a:endParaRPr lang="en-US" dirty="0"/>
                    </a:p>
                  </a:txBody>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en-US" dirty="0"/>
                    </a:p>
                  </a:txBody>
                  <a:tcPr>
                    <a:lnL w="12700" cap="flat" cmpd="sng" algn="ctr">
                      <a:noFill/>
                      <a:prstDash val="solid"/>
                      <a:round/>
                      <a:headEnd type="none" w="med" len="med"/>
                      <a:tailEnd type="none" w="med" len="med"/>
                    </a:lnL>
                  </a:tcPr>
                </a:tc>
                <a:extLst>
                  <a:ext uri="{0D108BD9-81ED-4DB2-BD59-A6C34878D82A}">
                    <a16:rowId xmlns:a16="http://schemas.microsoft.com/office/drawing/2014/main" val="317091488"/>
                  </a:ext>
                </a:extLst>
              </a:tr>
              <a:tr h="483273">
                <a:tc>
                  <a:txBody>
                    <a:bodyPr/>
                    <a:lstStyle/>
                    <a:p>
                      <a:r>
                        <a:rPr lang="en-US" dirty="0" smtClean="0"/>
                        <a:t>Theme</a:t>
                      </a:r>
                      <a:endParaRPr lang="en-US" dirty="0"/>
                    </a:p>
                  </a:txBody>
                  <a:tcPr/>
                </a:tc>
                <a:tc gridSpan="4">
                  <a:txBody>
                    <a:bodyPr/>
                    <a:lstStyle/>
                    <a:p>
                      <a:pPr algn="ctr"/>
                      <a:r>
                        <a:rPr lang="en-US" dirty="0" smtClean="0"/>
                        <a:t>we can experience true joy if we live a Christ centered life!! </a:t>
                      </a:r>
                    </a:p>
                  </a:txBody>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endParaRPr lang="en-US" dirty="0"/>
                    </a:p>
                  </a:txBody>
                  <a:tcPr>
                    <a:lnL w="12700" cap="flat" cmpd="sng" algn="ctr">
                      <a:noFill/>
                      <a:prstDash val="solid"/>
                      <a:round/>
                      <a:headEnd type="none" w="med" len="med"/>
                      <a:tailEnd type="none" w="med" len="med"/>
                    </a:lnL>
                  </a:tcPr>
                </a:tc>
                <a:extLst>
                  <a:ext uri="{0D108BD9-81ED-4DB2-BD59-A6C34878D82A}">
                    <a16:rowId xmlns:a16="http://schemas.microsoft.com/office/drawing/2014/main" val="698542712"/>
                  </a:ext>
                </a:extLst>
              </a:tr>
              <a:tr h="483273">
                <a:tc>
                  <a:txBody>
                    <a:bodyPr/>
                    <a:lstStyle/>
                    <a:p>
                      <a:r>
                        <a:rPr lang="en-US" dirty="0" smtClean="0"/>
                        <a:t>Key</a:t>
                      </a:r>
                      <a:r>
                        <a:rPr lang="en-US" baseline="0" dirty="0" smtClean="0"/>
                        <a:t> verse </a:t>
                      </a:r>
                      <a:endParaRPr lang="en-US" dirty="0"/>
                    </a:p>
                  </a:txBody>
                  <a:tcPr/>
                </a:tc>
                <a:tc gridSpan="4">
                  <a:txBody>
                    <a:bodyPr/>
                    <a:lstStyle/>
                    <a:p>
                      <a:pPr algn="ctr"/>
                      <a:r>
                        <a:rPr lang="en-US" dirty="0" smtClean="0"/>
                        <a:t>For to me to live is Christ, and to die is gain – 1:21</a:t>
                      </a:r>
                      <a:endParaRPr lang="en-US" dirty="0" smtClean="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164559162"/>
                  </a:ext>
                </a:extLst>
              </a:tr>
              <a:tr h="483273">
                <a:tc>
                  <a:txBody>
                    <a:bodyPr/>
                    <a:lstStyle/>
                    <a:p>
                      <a:r>
                        <a:rPr lang="en-US" dirty="0" smtClean="0"/>
                        <a:t>Christ</a:t>
                      </a:r>
                      <a:r>
                        <a:rPr lang="en-US" baseline="0" dirty="0" smtClean="0"/>
                        <a:t> in Philippians</a:t>
                      </a:r>
                      <a:endParaRPr lang="en-US" dirty="0"/>
                    </a:p>
                  </a:txBody>
                  <a:tcPr/>
                </a:tc>
                <a:tc gridSpan="4">
                  <a:txBody>
                    <a:bodyPr/>
                    <a:lstStyle/>
                    <a:p>
                      <a:pPr algn="ctr"/>
                      <a:r>
                        <a:rPr lang="en-US" dirty="0" smtClean="0"/>
                        <a:t>Jesus the Son</a:t>
                      </a:r>
                      <a:r>
                        <a:rPr lang="en-US" baseline="0" dirty="0" smtClean="0"/>
                        <a:t> of God from heaven humbled himself and suffered is exalted over all creation.</a:t>
                      </a:r>
                      <a:endParaRPr lang="en-US" dirty="0" smtClean="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097642978"/>
                  </a:ext>
                </a:extLst>
              </a:tr>
            </a:tbl>
          </a:graphicData>
        </a:graphic>
      </p:graphicFrame>
    </p:spTree>
    <p:extLst>
      <p:ext uri="{BB962C8B-B14F-4D97-AF65-F5344CB8AC3E}">
        <p14:creationId xmlns:p14="http://schemas.microsoft.com/office/powerpoint/2010/main" val="1457331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Jesus our Savior and Lord…  </a:t>
            </a:r>
            <a:endParaRPr lang="en-US" dirty="0"/>
          </a:p>
        </p:txBody>
      </p:sp>
      <p:sp>
        <p:nvSpPr>
          <p:cNvPr id="3" name="Content Placeholder 2"/>
          <p:cNvSpPr>
            <a:spLocks noGrp="1"/>
          </p:cNvSpPr>
          <p:nvPr>
            <p:ph idx="1"/>
          </p:nvPr>
        </p:nvSpPr>
        <p:spPr/>
        <p:txBody>
          <a:bodyPr/>
          <a:lstStyle/>
          <a:p>
            <a:pPr marL="0" indent="0">
              <a:buNone/>
            </a:pPr>
            <a:r>
              <a:rPr lang="en-US" b="1" dirty="0" smtClean="0">
                <a:latin typeface="+mj-lt"/>
              </a:rPr>
              <a:t>6. </a:t>
            </a:r>
            <a:r>
              <a:rPr lang="en-US" dirty="0" smtClean="0">
                <a:latin typeface="+mj-lt"/>
              </a:rPr>
              <a:t>who, though he was in the form of God, did not count equality with God a thing to be grasped, </a:t>
            </a:r>
            <a:r>
              <a:rPr lang="en-US" b="1" dirty="0" smtClean="0">
                <a:latin typeface="+mj-lt"/>
              </a:rPr>
              <a:t>7. </a:t>
            </a:r>
            <a:r>
              <a:rPr lang="en-US" dirty="0" smtClean="0">
                <a:latin typeface="+mj-lt"/>
              </a:rPr>
              <a:t>but emptied himself, by taking the form of a servant, being born in the likeness of men.(</a:t>
            </a:r>
            <a:r>
              <a:rPr lang="en-US" b="1" dirty="0" smtClean="0">
                <a:latin typeface="+mj-lt"/>
              </a:rPr>
              <a:t>Isaiah 42:1</a:t>
            </a:r>
            <a:r>
              <a:rPr lang="en-US" dirty="0" smtClean="0">
                <a:latin typeface="+mj-lt"/>
              </a:rPr>
              <a:t>) </a:t>
            </a:r>
            <a:r>
              <a:rPr lang="en-US" b="1" dirty="0" smtClean="0">
                <a:latin typeface="+mj-lt"/>
              </a:rPr>
              <a:t>8. </a:t>
            </a:r>
            <a:r>
              <a:rPr lang="en-US" dirty="0" smtClean="0">
                <a:latin typeface="+mj-lt"/>
              </a:rPr>
              <a:t>And being found in human form, he humbled himself by becoming obedient to the point of death, even death on a cross. </a:t>
            </a:r>
            <a:r>
              <a:rPr lang="en-US" b="1" dirty="0" smtClean="0">
                <a:latin typeface="+mj-lt"/>
              </a:rPr>
              <a:t>9. </a:t>
            </a:r>
            <a:r>
              <a:rPr lang="en-US" dirty="0" smtClean="0">
                <a:latin typeface="+mj-lt"/>
              </a:rPr>
              <a:t>Therefore God has highly exalted him and bestowed on him the name that is above every name,(</a:t>
            </a:r>
            <a:r>
              <a:rPr lang="en-US" b="1" dirty="0" smtClean="0">
                <a:latin typeface="+mj-lt"/>
              </a:rPr>
              <a:t>Isaiah 52:13</a:t>
            </a:r>
            <a:r>
              <a:rPr lang="en-US" dirty="0" smtClean="0">
                <a:latin typeface="+mj-lt"/>
              </a:rPr>
              <a:t>) </a:t>
            </a:r>
            <a:r>
              <a:rPr lang="en-US" b="1" dirty="0" smtClean="0">
                <a:latin typeface="+mj-lt"/>
              </a:rPr>
              <a:t>10. </a:t>
            </a:r>
            <a:r>
              <a:rPr lang="en-US" dirty="0" smtClean="0">
                <a:latin typeface="+mj-lt"/>
              </a:rPr>
              <a:t>so that at the name of Jesus every knee should bow, in heaven and on earth and under the earth,(</a:t>
            </a:r>
            <a:r>
              <a:rPr lang="en-US" b="1" dirty="0" smtClean="0">
                <a:latin typeface="+mj-lt"/>
              </a:rPr>
              <a:t>Isaiah 45:23</a:t>
            </a:r>
            <a:r>
              <a:rPr lang="en-US" dirty="0" smtClean="0">
                <a:latin typeface="+mj-lt"/>
              </a:rPr>
              <a:t>) </a:t>
            </a:r>
            <a:r>
              <a:rPr lang="en-US" b="1" dirty="0" smtClean="0">
                <a:latin typeface="+mj-lt"/>
              </a:rPr>
              <a:t>11. </a:t>
            </a:r>
            <a:r>
              <a:rPr lang="en-US" dirty="0" smtClean="0">
                <a:latin typeface="+mj-lt"/>
              </a:rPr>
              <a:t>and every tongue confess that Jesus Christ is Lord, to the glory of God the Father.</a:t>
            </a:r>
            <a:endParaRPr lang="en-US" dirty="0">
              <a:latin typeface="+mj-lt"/>
            </a:endParaRPr>
          </a:p>
        </p:txBody>
      </p:sp>
    </p:spTree>
    <p:extLst>
      <p:ext uri="{BB962C8B-B14F-4D97-AF65-F5344CB8AC3E}">
        <p14:creationId xmlns:p14="http://schemas.microsoft.com/office/powerpoint/2010/main" val="1953594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Living for Christ…</a:t>
            </a:r>
            <a:endParaRPr lang="en-US" dirty="0"/>
          </a:p>
        </p:txBody>
      </p:sp>
      <p:sp>
        <p:nvSpPr>
          <p:cNvPr id="3" name="Content Placeholder 2"/>
          <p:cNvSpPr>
            <a:spLocks noGrp="1"/>
          </p:cNvSpPr>
          <p:nvPr>
            <p:ph idx="1"/>
          </p:nvPr>
        </p:nvSpPr>
        <p:spPr>
          <a:xfrm>
            <a:off x="838200" y="1825625"/>
            <a:ext cx="10515600" cy="1427026"/>
          </a:xfrm>
          <a:solidFill>
            <a:schemeClr val="accent6">
              <a:lumMod val="60000"/>
              <a:lumOff val="40000"/>
            </a:schemeClr>
          </a:solidFill>
        </p:spPr>
        <p:txBody>
          <a:bodyPr anchor="ctr">
            <a:normAutofit/>
          </a:bodyPr>
          <a:lstStyle/>
          <a:p>
            <a:pPr marL="0" indent="0">
              <a:buNone/>
            </a:pPr>
            <a:r>
              <a:rPr lang="en-US" dirty="0" smtClean="0">
                <a:latin typeface="+mj-lt"/>
              </a:rPr>
              <a:t>Accepting Christ as our Savior establishes the work of redemption in our lives and accepting Him as our Lord establishes the revelation of the kingdom of God through our lives.</a:t>
            </a:r>
            <a:endParaRPr lang="en-US" dirty="0">
              <a:latin typeface="+mj-lt"/>
            </a:endParaRPr>
          </a:p>
        </p:txBody>
      </p:sp>
      <p:sp>
        <p:nvSpPr>
          <p:cNvPr id="4" name="Content Placeholder 2"/>
          <p:cNvSpPr txBox="1">
            <a:spLocks/>
          </p:cNvSpPr>
          <p:nvPr/>
        </p:nvSpPr>
        <p:spPr>
          <a:xfrm>
            <a:off x="1384662" y="3387588"/>
            <a:ext cx="9969137" cy="27893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Arial" panose="020B0604020202020204" pitchFamily="34" charset="0"/>
              <a:buAutoNum type="arabicPeriod"/>
            </a:pPr>
            <a:r>
              <a:rPr lang="en-US" dirty="0" smtClean="0">
                <a:latin typeface="+mj-lt"/>
              </a:rPr>
              <a:t>Suffering – Paul’s imprisonment… </a:t>
            </a:r>
            <a:r>
              <a:rPr lang="en-US" b="1" dirty="0" smtClean="0">
                <a:latin typeface="+mj-lt"/>
              </a:rPr>
              <a:t>1:12-26</a:t>
            </a:r>
          </a:p>
          <a:p>
            <a:pPr marL="514350" indent="-514350">
              <a:buFont typeface="Arial" panose="020B0604020202020204" pitchFamily="34" charset="0"/>
              <a:buAutoNum type="arabicPeriod"/>
            </a:pPr>
            <a:r>
              <a:rPr lang="en-US" dirty="0" smtClean="0">
                <a:latin typeface="+mj-lt"/>
              </a:rPr>
              <a:t>Discipleship – Following Jesus… </a:t>
            </a:r>
            <a:r>
              <a:rPr lang="en-US" b="1" dirty="0" smtClean="0">
                <a:latin typeface="+mj-lt"/>
              </a:rPr>
              <a:t>1:27-2:18</a:t>
            </a:r>
          </a:p>
          <a:p>
            <a:pPr marL="514350" indent="-514350">
              <a:buFont typeface="Arial" panose="020B0604020202020204" pitchFamily="34" charset="0"/>
              <a:buAutoNum type="arabicPeriod"/>
            </a:pPr>
            <a:r>
              <a:rPr lang="en-US" dirty="0" smtClean="0">
                <a:latin typeface="+mj-lt"/>
              </a:rPr>
              <a:t>Examples of Godly people – Timothy, Epaphroditus &amp; Paul </a:t>
            </a:r>
          </a:p>
          <a:p>
            <a:pPr marL="514350" indent="-514350">
              <a:buFont typeface="Arial" panose="020B0604020202020204" pitchFamily="34" charset="0"/>
              <a:buAutoNum type="arabicPeriod"/>
            </a:pPr>
            <a:r>
              <a:rPr lang="en-US" dirty="0" smtClean="0">
                <a:latin typeface="+mj-lt"/>
              </a:rPr>
              <a:t>Prayer &amp; focus – The mind and peace… </a:t>
            </a:r>
            <a:r>
              <a:rPr lang="en-US" b="1" dirty="0" smtClean="0">
                <a:latin typeface="+mj-lt"/>
              </a:rPr>
              <a:t>4:2-9</a:t>
            </a:r>
            <a:endParaRPr lang="en-US" b="1" dirty="0">
              <a:latin typeface="+mj-lt"/>
            </a:endParaRPr>
          </a:p>
          <a:p>
            <a:pPr marL="514350" indent="-514350">
              <a:buFont typeface="Arial" panose="020B0604020202020204" pitchFamily="34" charset="0"/>
              <a:buAutoNum type="arabicPeriod"/>
            </a:pPr>
            <a:r>
              <a:rPr lang="en-US" dirty="0" smtClean="0">
                <a:latin typeface="+mj-lt"/>
              </a:rPr>
              <a:t>Contentment – </a:t>
            </a:r>
            <a:r>
              <a:rPr lang="en-US" b="1" dirty="0" smtClean="0">
                <a:latin typeface="+mj-lt"/>
              </a:rPr>
              <a:t>4:12-13</a:t>
            </a:r>
            <a:r>
              <a:rPr lang="en-US" dirty="0" smtClean="0">
                <a:latin typeface="+mj-lt"/>
              </a:rPr>
              <a:t> </a:t>
            </a:r>
            <a:endParaRPr lang="en-US" dirty="0">
              <a:latin typeface="+mj-lt"/>
            </a:endParaRPr>
          </a:p>
        </p:txBody>
      </p:sp>
    </p:spTree>
    <p:extLst>
      <p:ext uri="{BB962C8B-B14F-4D97-AF65-F5344CB8AC3E}">
        <p14:creationId xmlns:p14="http://schemas.microsoft.com/office/powerpoint/2010/main" val="2543030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Living for Christ…</a:t>
            </a:r>
            <a:endParaRPr lang="en-US" dirty="0"/>
          </a:p>
        </p:txBody>
      </p:sp>
      <p:sp>
        <p:nvSpPr>
          <p:cNvPr id="6" name="Content Placeholder 2"/>
          <p:cNvSpPr>
            <a:spLocks noGrp="1"/>
          </p:cNvSpPr>
          <p:nvPr>
            <p:ph idx="1"/>
          </p:nvPr>
        </p:nvSpPr>
        <p:spPr>
          <a:xfrm>
            <a:off x="838200" y="1825625"/>
            <a:ext cx="10515600" cy="3281952"/>
          </a:xfrm>
        </p:spPr>
        <p:txBody>
          <a:bodyPr/>
          <a:lstStyle/>
          <a:p>
            <a:pPr marL="0" indent="0">
              <a:buNone/>
            </a:pPr>
            <a:r>
              <a:rPr lang="en-US" sz="3200" b="1" dirty="0" smtClean="0">
                <a:latin typeface="+mj-lt"/>
              </a:rPr>
              <a:t>Romans 10:9… </a:t>
            </a:r>
            <a:r>
              <a:rPr lang="en-US" dirty="0" smtClean="0">
                <a:latin typeface="+mj-lt"/>
              </a:rPr>
              <a:t>Because, if you confess with your mouth that Jesus is Lord and believe in your heart that God raised him from the dead, you will be saved</a:t>
            </a:r>
          </a:p>
          <a:p>
            <a:pPr marL="0" indent="0">
              <a:buNone/>
            </a:pPr>
            <a:r>
              <a:rPr lang="en-US" sz="3200" b="1" dirty="0" smtClean="0">
                <a:latin typeface="+mj-lt"/>
              </a:rPr>
              <a:t>John 17:3… </a:t>
            </a:r>
            <a:r>
              <a:rPr lang="en-US" dirty="0" smtClean="0">
                <a:latin typeface="+mj-lt"/>
              </a:rPr>
              <a:t>And this is eternal life, that they know you, the only true God, and Jesus Christ whom you have sent.</a:t>
            </a:r>
          </a:p>
          <a:p>
            <a:pPr marL="0" indent="0">
              <a:buNone/>
            </a:pPr>
            <a:r>
              <a:rPr lang="en-US" sz="3200" b="1" dirty="0" smtClean="0">
                <a:latin typeface="+mj-lt"/>
              </a:rPr>
              <a:t>Matthew 16:24… </a:t>
            </a:r>
            <a:r>
              <a:rPr lang="en-US" dirty="0" smtClean="0">
                <a:latin typeface="+mj-lt"/>
              </a:rPr>
              <a:t>Then Jesus told his disciples, “If anyone would come after me, let him deny himself and take up his cross and follow me</a:t>
            </a:r>
            <a:endParaRPr lang="en-US" dirty="0">
              <a:latin typeface="+mj-lt"/>
            </a:endParaRPr>
          </a:p>
        </p:txBody>
      </p:sp>
      <p:sp>
        <p:nvSpPr>
          <p:cNvPr id="7" name="Content Placeholder 2"/>
          <p:cNvSpPr txBox="1">
            <a:spLocks/>
          </p:cNvSpPr>
          <p:nvPr/>
        </p:nvSpPr>
        <p:spPr>
          <a:xfrm>
            <a:off x="838200" y="5242514"/>
            <a:ext cx="10515600" cy="975406"/>
          </a:xfrm>
          <a:prstGeom prst="rect">
            <a:avLst/>
          </a:prstGeom>
          <a:solidFill>
            <a:schemeClr val="accent6">
              <a:lumMod val="60000"/>
              <a:lumOff val="40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smtClean="0">
                <a:latin typeface="+mj-lt"/>
              </a:rPr>
              <a:t>For to me to live is Christ, and to die is gain…. </a:t>
            </a:r>
            <a:r>
              <a:rPr lang="en-US" b="1" dirty="0" smtClean="0">
                <a:latin typeface="+mj-lt"/>
              </a:rPr>
              <a:t>Philippians 1:21</a:t>
            </a:r>
          </a:p>
        </p:txBody>
      </p:sp>
    </p:spTree>
    <p:extLst>
      <p:ext uri="{BB962C8B-B14F-4D97-AF65-F5344CB8AC3E}">
        <p14:creationId xmlns:p14="http://schemas.microsoft.com/office/powerpoint/2010/main" val="4241632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call to discipleship… </a:t>
            </a:r>
            <a:endParaRPr lang="en-US" dirty="0"/>
          </a:p>
        </p:txBody>
      </p:sp>
      <p:sp>
        <p:nvSpPr>
          <p:cNvPr id="7" name="Content Placeholder 2"/>
          <p:cNvSpPr txBox="1">
            <a:spLocks/>
          </p:cNvSpPr>
          <p:nvPr/>
        </p:nvSpPr>
        <p:spPr>
          <a:xfrm>
            <a:off x="838200" y="1825625"/>
            <a:ext cx="10515600" cy="2641872"/>
          </a:xfrm>
          <a:prstGeom prst="rect">
            <a:avLst/>
          </a:prstGeom>
          <a:solidFill>
            <a:schemeClr val="accent6">
              <a:lumMod val="60000"/>
              <a:lumOff val="40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smtClean="0">
                <a:latin typeface="+mj-lt"/>
              </a:rPr>
              <a:t>Philippians 1:21, For to me to live is Christ, and to die is gain, is a call to discipleship. It’s a call for the very life of Christ to be seen in us believers in this age and unto the resurrection as we desire to know Christ, and the power of his resurrection, and the fellowship of His sufferings, as we conform unto his death.</a:t>
            </a:r>
            <a:endParaRPr lang="en-US" b="1" dirty="0" smtClean="0">
              <a:latin typeface="+mj-lt"/>
            </a:endParaRPr>
          </a:p>
        </p:txBody>
      </p:sp>
      <p:sp>
        <p:nvSpPr>
          <p:cNvPr id="8" name="Title 1"/>
          <p:cNvSpPr txBox="1">
            <a:spLocks/>
          </p:cNvSpPr>
          <p:nvPr/>
        </p:nvSpPr>
        <p:spPr>
          <a:xfrm>
            <a:off x="838200" y="460243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Let us pray… </a:t>
            </a:r>
            <a:endParaRPr lang="en-US" dirty="0"/>
          </a:p>
        </p:txBody>
      </p:sp>
    </p:spTree>
    <p:extLst>
      <p:ext uri="{BB962C8B-B14F-4D97-AF65-F5344CB8AC3E}">
        <p14:creationId xmlns:p14="http://schemas.microsoft.com/office/powerpoint/2010/main" val="29337370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724</Words>
  <Application>Microsoft Office PowerPoint</Application>
  <PresentationFormat>Widescreen</PresentationFormat>
  <Paragraphs>64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Living for Christ!!</vt:lpstr>
      <vt:lpstr>The book of Philippians…. </vt:lpstr>
      <vt:lpstr>The book of Philippians…. </vt:lpstr>
      <vt:lpstr>Jesus our Savior and Lord…  </vt:lpstr>
      <vt:lpstr>Living for Christ…</vt:lpstr>
      <vt:lpstr>Living for Christ…</vt:lpstr>
      <vt:lpstr>The call to discipleship…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for Christ!!</dc:title>
  <dc:creator>A</dc:creator>
  <cp:lastModifiedBy>A</cp:lastModifiedBy>
  <cp:revision>16</cp:revision>
  <dcterms:created xsi:type="dcterms:W3CDTF">2025-03-08T14:31:09Z</dcterms:created>
  <dcterms:modified xsi:type="dcterms:W3CDTF">2025-03-08T16:52:00Z</dcterms:modified>
</cp:coreProperties>
</file>