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2" r:id="rId5"/>
    <p:sldId id="261"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87" d="100"/>
          <a:sy n="87" d="100"/>
        </p:scale>
        <p:origin x="195"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ltLang="zh-CN"/>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ltLang="zh-CN"/>
              <a:t>Click to edit Master subtitle style</a:t>
            </a:r>
            <a:endParaRPr lang="en-US"/>
          </a:p>
        </p:txBody>
      </p:sp>
      <p:sp>
        <p:nvSpPr>
          <p:cNvPr id="4" name="Date Placeholder 3"/>
          <p:cNvSpPr>
            <a:spLocks noGrp="1"/>
          </p:cNvSpPr>
          <p:nvPr>
            <p:ph type="dt" sz="half" idx="10"/>
          </p:nvPr>
        </p:nvSpPr>
        <p:spPr/>
        <p:txBody>
          <a:bodyPr/>
          <a:lstStyle/>
          <a:p>
            <a:fld id="{C79713E5-CC11-4A66-90F7-90845872A606}"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596AC-BC32-43DA-AA9A-CAC64DC32B46}" type="slidenum">
              <a:rPr lang="en-US" smtClean="0"/>
              <a:t>‹#›</a:t>
            </a:fld>
            <a:endParaRPr lang="en-US"/>
          </a:p>
        </p:txBody>
      </p:sp>
    </p:spTree>
    <p:extLst>
      <p:ext uri="{BB962C8B-B14F-4D97-AF65-F5344CB8AC3E}">
        <p14:creationId xmlns:p14="http://schemas.microsoft.com/office/powerpoint/2010/main" val="558789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zh-CN"/>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en-US"/>
          </a:p>
        </p:txBody>
      </p:sp>
      <p:sp>
        <p:nvSpPr>
          <p:cNvPr id="4" name="Date Placeholder 3"/>
          <p:cNvSpPr>
            <a:spLocks noGrp="1"/>
          </p:cNvSpPr>
          <p:nvPr>
            <p:ph type="dt" sz="half" idx="10"/>
          </p:nvPr>
        </p:nvSpPr>
        <p:spPr/>
        <p:txBody>
          <a:bodyPr/>
          <a:lstStyle/>
          <a:p>
            <a:fld id="{C79713E5-CC11-4A66-90F7-90845872A606}"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596AC-BC32-43DA-AA9A-CAC64DC32B46}" type="slidenum">
              <a:rPr lang="en-US" smtClean="0"/>
              <a:t>‹#›</a:t>
            </a:fld>
            <a:endParaRPr lang="en-US"/>
          </a:p>
        </p:txBody>
      </p:sp>
    </p:spTree>
    <p:extLst>
      <p:ext uri="{BB962C8B-B14F-4D97-AF65-F5344CB8AC3E}">
        <p14:creationId xmlns:p14="http://schemas.microsoft.com/office/powerpoint/2010/main" val="3477008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ltLang="zh-CN"/>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en-US"/>
          </a:p>
        </p:txBody>
      </p:sp>
      <p:sp>
        <p:nvSpPr>
          <p:cNvPr id="4" name="Date Placeholder 3"/>
          <p:cNvSpPr>
            <a:spLocks noGrp="1"/>
          </p:cNvSpPr>
          <p:nvPr>
            <p:ph type="dt" sz="half" idx="10"/>
          </p:nvPr>
        </p:nvSpPr>
        <p:spPr/>
        <p:txBody>
          <a:bodyPr/>
          <a:lstStyle/>
          <a:p>
            <a:fld id="{C79713E5-CC11-4A66-90F7-90845872A606}"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596AC-BC32-43DA-AA9A-CAC64DC32B46}" type="slidenum">
              <a:rPr lang="en-US" smtClean="0"/>
              <a:t>‹#›</a:t>
            </a:fld>
            <a:endParaRPr lang="en-US"/>
          </a:p>
        </p:txBody>
      </p:sp>
    </p:spTree>
    <p:extLst>
      <p:ext uri="{BB962C8B-B14F-4D97-AF65-F5344CB8AC3E}">
        <p14:creationId xmlns:p14="http://schemas.microsoft.com/office/powerpoint/2010/main" val="3079801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zh-CN"/>
              <a:t>Click to edit Master title style</a:t>
            </a:r>
            <a:endParaRPr lang="en-US"/>
          </a:p>
        </p:txBody>
      </p:sp>
      <p:sp>
        <p:nvSpPr>
          <p:cNvPr id="3" name="Content Placeholder 2"/>
          <p:cNvSpPr>
            <a:spLocks noGrp="1"/>
          </p:cNvSpPr>
          <p:nvPr>
            <p:ph idx="1"/>
          </p:nvPr>
        </p:nvSpPr>
        <p:spPr/>
        <p:txBody>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en-US"/>
          </a:p>
        </p:txBody>
      </p:sp>
      <p:sp>
        <p:nvSpPr>
          <p:cNvPr id="4" name="Date Placeholder 3"/>
          <p:cNvSpPr>
            <a:spLocks noGrp="1"/>
          </p:cNvSpPr>
          <p:nvPr>
            <p:ph type="dt" sz="half" idx="10"/>
          </p:nvPr>
        </p:nvSpPr>
        <p:spPr/>
        <p:txBody>
          <a:bodyPr/>
          <a:lstStyle/>
          <a:p>
            <a:fld id="{C79713E5-CC11-4A66-90F7-90845872A606}"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596AC-BC32-43DA-AA9A-CAC64DC32B46}" type="slidenum">
              <a:rPr lang="en-US" smtClean="0"/>
              <a:t>‹#›</a:t>
            </a:fld>
            <a:endParaRPr lang="en-US"/>
          </a:p>
        </p:txBody>
      </p:sp>
    </p:spTree>
    <p:extLst>
      <p:ext uri="{BB962C8B-B14F-4D97-AF65-F5344CB8AC3E}">
        <p14:creationId xmlns:p14="http://schemas.microsoft.com/office/powerpoint/2010/main" val="286348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ltLang="zh-CN"/>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ltLang="zh-CN"/>
              <a:t>Click to edit Master text styles</a:t>
            </a:r>
          </a:p>
        </p:txBody>
      </p:sp>
      <p:sp>
        <p:nvSpPr>
          <p:cNvPr id="4" name="Date Placeholder 3"/>
          <p:cNvSpPr>
            <a:spLocks noGrp="1"/>
          </p:cNvSpPr>
          <p:nvPr>
            <p:ph type="dt" sz="half" idx="10"/>
          </p:nvPr>
        </p:nvSpPr>
        <p:spPr/>
        <p:txBody>
          <a:bodyPr/>
          <a:lstStyle/>
          <a:p>
            <a:fld id="{C79713E5-CC11-4A66-90F7-90845872A606}"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596AC-BC32-43DA-AA9A-CAC64DC32B46}" type="slidenum">
              <a:rPr lang="en-US" smtClean="0"/>
              <a:t>‹#›</a:t>
            </a:fld>
            <a:endParaRPr lang="en-US"/>
          </a:p>
        </p:txBody>
      </p:sp>
    </p:spTree>
    <p:extLst>
      <p:ext uri="{BB962C8B-B14F-4D97-AF65-F5344CB8AC3E}">
        <p14:creationId xmlns:p14="http://schemas.microsoft.com/office/powerpoint/2010/main" val="98385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zh-CN"/>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en-US"/>
          </a:p>
        </p:txBody>
      </p:sp>
      <p:sp>
        <p:nvSpPr>
          <p:cNvPr id="5" name="Date Placeholder 4"/>
          <p:cNvSpPr>
            <a:spLocks noGrp="1"/>
          </p:cNvSpPr>
          <p:nvPr>
            <p:ph type="dt" sz="half" idx="10"/>
          </p:nvPr>
        </p:nvSpPr>
        <p:spPr/>
        <p:txBody>
          <a:bodyPr/>
          <a:lstStyle/>
          <a:p>
            <a:fld id="{C79713E5-CC11-4A66-90F7-90845872A606}"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596AC-BC32-43DA-AA9A-CAC64DC32B46}" type="slidenum">
              <a:rPr lang="en-US" smtClean="0"/>
              <a:t>‹#›</a:t>
            </a:fld>
            <a:endParaRPr lang="en-US"/>
          </a:p>
        </p:txBody>
      </p:sp>
    </p:spTree>
    <p:extLst>
      <p:ext uri="{BB962C8B-B14F-4D97-AF65-F5344CB8AC3E}">
        <p14:creationId xmlns:p14="http://schemas.microsoft.com/office/powerpoint/2010/main" val="357443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ltLang="zh-CN"/>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zh-CN"/>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zh-CN"/>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en-US"/>
          </a:p>
        </p:txBody>
      </p:sp>
      <p:sp>
        <p:nvSpPr>
          <p:cNvPr id="7" name="Date Placeholder 6"/>
          <p:cNvSpPr>
            <a:spLocks noGrp="1"/>
          </p:cNvSpPr>
          <p:nvPr>
            <p:ph type="dt" sz="half" idx="10"/>
          </p:nvPr>
        </p:nvSpPr>
        <p:spPr/>
        <p:txBody>
          <a:bodyPr/>
          <a:lstStyle/>
          <a:p>
            <a:fld id="{C79713E5-CC11-4A66-90F7-90845872A606}" type="datetimeFigureOut">
              <a:rPr lang="en-US" smtClean="0"/>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0596AC-BC32-43DA-AA9A-CAC64DC32B46}" type="slidenum">
              <a:rPr lang="en-US" smtClean="0"/>
              <a:t>‹#›</a:t>
            </a:fld>
            <a:endParaRPr lang="en-US"/>
          </a:p>
        </p:txBody>
      </p:sp>
    </p:spTree>
    <p:extLst>
      <p:ext uri="{BB962C8B-B14F-4D97-AF65-F5344CB8AC3E}">
        <p14:creationId xmlns:p14="http://schemas.microsoft.com/office/powerpoint/2010/main" val="14223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zh-CN"/>
              <a:t>Click to edit Master title style</a:t>
            </a:r>
            <a:endParaRPr lang="en-US"/>
          </a:p>
        </p:txBody>
      </p:sp>
      <p:sp>
        <p:nvSpPr>
          <p:cNvPr id="3" name="Date Placeholder 2"/>
          <p:cNvSpPr>
            <a:spLocks noGrp="1"/>
          </p:cNvSpPr>
          <p:nvPr>
            <p:ph type="dt" sz="half" idx="10"/>
          </p:nvPr>
        </p:nvSpPr>
        <p:spPr/>
        <p:txBody>
          <a:bodyPr/>
          <a:lstStyle/>
          <a:p>
            <a:fld id="{C79713E5-CC11-4A66-90F7-90845872A606}" type="datetimeFigureOut">
              <a:rPr lang="en-US" smtClean="0"/>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0596AC-BC32-43DA-AA9A-CAC64DC32B46}" type="slidenum">
              <a:rPr lang="en-US" smtClean="0"/>
              <a:t>‹#›</a:t>
            </a:fld>
            <a:endParaRPr lang="en-US"/>
          </a:p>
        </p:txBody>
      </p:sp>
    </p:spTree>
    <p:extLst>
      <p:ext uri="{BB962C8B-B14F-4D97-AF65-F5344CB8AC3E}">
        <p14:creationId xmlns:p14="http://schemas.microsoft.com/office/powerpoint/2010/main" val="2985473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713E5-CC11-4A66-90F7-90845872A606}" type="datetimeFigureOut">
              <a:rPr lang="en-US" smtClean="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0596AC-BC32-43DA-AA9A-CAC64DC32B46}" type="slidenum">
              <a:rPr lang="en-US" smtClean="0"/>
              <a:t>‹#›</a:t>
            </a:fld>
            <a:endParaRPr lang="en-US"/>
          </a:p>
        </p:txBody>
      </p:sp>
    </p:spTree>
    <p:extLst>
      <p:ext uri="{BB962C8B-B14F-4D97-AF65-F5344CB8AC3E}">
        <p14:creationId xmlns:p14="http://schemas.microsoft.com/office/powerpoint/2010/main" val="2840708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ltLang="zh-CN"/>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ltLang="zh-CN"/>
              <a:t>Click to edit Master text styles</a:t>
            </a:r>
          </a:p>
        </p:txBody>
      </p:sp>
      <p:sp>
        <p:nvSpPr>
          <p:cNvPr id="5" name="Date Placeholder 4"/>
          <p:cNvSpPr>
            <a:spLocks noGrp="1"/>
          </p:cNvSpPr>
          <p:nvPr>
            <p:ph type="dt" sz="half" idx="10"/>
          </p:nvPr>
        </p:nvSpPr>
        <p:spPr/>
        <p:txBody>
          <a:bodyPr/>
          <a:lstStyle/>
          <a:p>
            <a:fld id="{C79713E5-CC11-4A66-90F7-90845872A606}"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596AC-BC32-43DA-AA9A-CAC64DC32B46}" type="slidenum">
              <a:rPr lang="en-US" smtClean="0"/>
              <a:t>‹#›</a:t>
            </a:fld>
            <a:endParaRPr lang="en-US"/>
          </a:p>
        </p:txBody>
      </p:sp>
    </p:spTree>
    <p:extLst>
      <p:ext uri="{BB962C8B-B14F-4D97-AF65-F5344CB8AC3E}">
        <p14:creationId xmlns:p14="http://schemas.microsoft.com/office/powerpoint/2010/main" val="1224906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ltLang="zh-CN"/>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ltLang="zh-CN"/>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ltLang="zh-CN"/>
              <a:t>Click to edit Master text styles</a:t>
            </a:r>
          </a:p>
        </p:txBody>
      </p:sp>
      <p:sp>
        <p:nvSpPr>
          <p:cNvPr id="5" name="Date Placeholder 4"/>
          <p:cNvSpPr>
            <a:spLocks noGrp="1"/>
          </p:cNvSpPr>
          <p:nvPr>
            <p:ph type="dt" sz="half" idx="10"/>
          </p:nvPr>
        </p:nvSpPr>
        <p:spPr/>
        <p:txBody>
          <a:bodyPr/>
          <a:lstStyle/>
          <a:p>
            <a:fld id="{C79713E5-CC11-4A66-90F7-90845872A606}"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596AC-BC32-43DA-AA9A-CAC64DC32B46}" type="slidenum">
              <a:rPr lang="en-US" smtClean="0"/>
              <a:t>‹#›</a:t>
            </a:fld>
            <a:endParaRPr lang="en-US"/>
          </a:p>
        </p:txBody>
      </p:sp>
    </p:spTree>
    <p:extLst>
      <p:ext uri="{BB962C8B-B14F-4D97-AF65-F5344CB8AC3E}">
        <p14:creationId xmlns:p14="http://schemas.microsoft.com/office/powerpoint/2010/main" val="371470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ltLang="zh-CN"/>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713E5-CC11-4A66-90F7-90845872A606}" type="datetimeFigureOut">
              <a:rPr lang="en-US" smtClean="0"/>
              <a:t>4/4/2025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596AC-BC32-43DA-AA9A-CAC64DC32B46}" type="slidenum">
              <a:rPr lang="en-US" smtClean="0"/>
              <a:t>‹#›</a:t>
            </a:fld>
            <a:endParaRPr lang="en-US"/>
          </a:p>
        </p:txBody>
      </p:sp>
    </p:spTree>
    <p:extLst>
      <p:ext uri="{BB962C8B-B14F-4D97-AF65-F5344CB8AC3E}">
        <p14:creationId xmlns:p14="http://schemas.microsoft.com/office/powerpoint/2010/main" val="3278530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63908" y="1643149"/>
            <a:ext cx="5392189" cy="1056372"/>
          </a:xfrm>
        </p:spPr>
        <p:txBody>
          <a:bodyPr>
            <a:noAutofit/>
          </a:bodyPr>
          <a:lstStyle/>
          <a:p>
            <a:pPr algn="l"/>
            <a:r>
              <a:rPr lang="en-US" sz="4000" dirty="0"/>
              <a:t>The Ninety-Nine and One </a:t>
            </a:r>
          </a:p>
        </p:txBody>
      </p:sp>
      <p:sp>
        <p:nvSpPr>
          <p:cNvPr id="3" name="Subtitle 2"/>
          <p:cNvSpPr>
            <a:spLocks noGrp="1"/>
          </p:cNvSpPr>
          <p:nvPr>
            <p:ph type="subTitle" idx="1"/>
          </p:nvPr>
        </p:nvSpPr>
        <p:spPr>
          <a:xfrm>
            <a:off x="7198922" y="3429000"/>
            <a:ext cx="4838700" cy="1703536"/>
          </a:xfrm>
        </p:spPr>
        <p:txBody>
          <a:bodyPr>
            <a:normAutofit/>
          </a:bodyPr>
          <a:lstStyle/>
          <a:p>
            <a:pPr algn="l"/>
            <a:endParaRPr lang="en-US" dirty="0">
              <a:latin typeface="+mj-lt"/>
            </a:endParaRPr>
          </a:p>
          <a:p>
            <a:pPr algn="l"/>
            <a:r>
              <a:rPr lang="en-US" dirty="0">
                <a:latin typeface="+mj-lt"/>
              </a:rPr>
              <a:t>[10] For the Son of Man came to seek and to save the lost.…. </a:t>
            </a:r>
            <a:r>
              <a:rPr lang="en-US" b="1" dirty="0">
                <a:latin typeface="+mj-lt"/>
              </a:rPr>
              <a:t>Luke 19:10</a:t>
            </a:r>
          </a:p>
        </p:txBody>
      </p:sp>
      <p:pic>
        <p:nvPicPr>
          <p:cNvPr id="6" name="Picture 5">
            <a:extLst>
              <a:ext uri="{FF2B5EF4-FFF2-40B4-BE49-F238E27FC236}">
                <a16:creationId xmlns:a16="http://schemas.microsoft.com/office/drawing/2014/main" id="{347BB1A5-203A-F024-241D-5E3B2AE64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30" y="1820712"/>
            <a:ext cx="6788278" cy="3394139"/>
          </a:xfrm>
          <a:prstGeom prst="rect">
            <a:avLst/>
          </a:prstGeom>
        </p:spPr>
      </p:pic>
      <p:sp>
        <p:nvSpPr>
          <p:cNvPr id="7" name="Title 1">
            <a:extLst>
              <a:ext uri="{FF2B5EF4-FFF2-40B4-BE49-F238E27FC236}">
                <a16:creationId xmlns:a16="http://schemas.microsoft.com/office/drawing/2014/main" id="{AE0646B1-F9BF-F150-FF2A-377F990BFFB6}"/>
              </a:ext>
            </a:extLst>
          </p:cNvPr>
          <p:cNvSpPr txBox="1">
            <a:spLocks/>
          </p:cNvSpPr>
          <p:nvPr/>
        </p:nvSpPr>
        <p:spPr>
          <a:xfrm>
            <a:off x="171994" y="163285"/>
            <a:ext cx="6441078" cy="510268"/>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t>The Parables of Jesus Christ – The Lost Sheep</a:t>
            </a:r>
          </a:p>
        </p:txBody>
      </p:sp>
      <p:sp>
        <p:nvSpPr>
          <p:cNvPr id="8" name="Title 1">
            <a:extLst>
              <a:ext uri="{FF2B5EF4-FFF2-40B4-BE49-F238E27FC236}">
                <a16:creationId xmlns:a16="http://schemas.microsoft.com/office/drawing/2014/main" id="{7BBDC322-D352-08F0-1731-19C362298DAA}"/>
              </a:ext>
            </a:extLst>
          </p:cNvPr>
          <p:cNvSpPr txBox="1">
            <a:spLocks/>
          </p:cNvSpPr>
          <p:nvPr/>
        </p:nvSpPr>
        <p:spPr>
          <a:xfrm>
            <a:off x="1156458" y="5153935"/>
            <a:ext cx="4553001" cy="921548"/>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i="1" dirty="0"/>
              <a:t>“The Heart of a Sheperd”</a:t>
            </a:r>
          </a:p>
        </p:txBody>
      </p:sp>
      <p:sp>
        <p:nvSpPr>
          <p:cNvPr id="9" name="Title 1">
            <a:extLst>
              <a:ext uri="{FF2B5EF4-FFF2-40B4-BE49-F238E27FC236}">
                <a16:creationId xmlns:a16="http://schemas.microsoft.com/office/drawing/2014/main" id="{DA2D2BA5-A256-7C1F-AC6E-469AB8B4DD80}"/>
              </a:ext>
            </a:extLst>
          </p:cNvPr>
          <p:cNvSpPr txBox="1">
            <a:spLocks/>
          </p:cNvSpPr>
          <p:nvPr/>
        </p:nvSpPr>
        <p:spPr>
          <a:xfrm>
            <a:off x="8476016" y="2687052"/>
            <a:ext cx="2805742" cy="5684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FF0000"/>
                </a:solidFill>
              </a:rPr>
              <a:t>Luke 15:1-7</a:t>
            </a:r>
          </a:p>
        </p:txBody>
      </p:sp>
    </p:spTree>
    <p:extLst>
      <p:ext uri="{BB962C8B-B14F-4D97-AF65-F5344CB8AC3E}">
        <p14:creationId xmlns:p14="http://schemas.microsoft.com/office/powerpoint/2010/main" val="3675406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057" y="0"/>
            <a:ext cx="10515600" cy="1325563"/>
          </a:xfrm>
        </p:spPr>
        <p:txBody>
          <a:bodyPr/>
          <a:lstStyle/>
          <a:p>
            <a:r>
              <a:rPr lang="en-US" dirty="0"/>
              <a:t>The Lost souls… </a:t>
            </a:r>
          </a:p>
        </p:txBody>
      </p:sp>
      <p:sp>
        <p:nvSpPr>
          <p:cNvPr id="3" name="Content Placeholder 2"/>
          <p:cNvSpPr>
            <a:spLocks noGrp="1"/>
          </p:cNvSpPr>
          <p:nvPr>
            <p:ph idx="1"/>
          </p:nvPr>
        </p:nvSpPr>
        <p:spPr>
          <a:xfrm>
            <a:off x="838200" y="1482032"/>
            <a:ext cx="10515600" cy="4351338"/>
          </a:xfrm>
        </p:spPr>
        <p:txBody>
          <a:bodyPr>
            <a:normAutofit/>
          </a:bodyPr>
          <a:lstStyle/>
          <a:p>
            <a:pPr marL="0" indent="0">
              <a:buNone/>
            </a:pPr>
            <a:r>
              <a:rPr lang="en-US" b="1" dirty="0">
                <a:latin typeface="+mj-lt"/>
              </a:rPr>
              <a:t>1.</a:t>
            </a:r>
            <a:r>
              <a:rPr lang="en-US" dirty="0">
                <a:latin typeface="+mj-lt"/>
              </a:rPr>
              <a:t> Now the tax collectors and sinners were all gathering around to hear Jesus. </a:t>
            </a:r>
            <a:r>
              <a:rPr lang="en-US" b="1" dirty="0">
                <a:latin typeface="+mj-lt"/>
              </a:rPr>
              <a:t>2. </a:t>
            </a:r>
            <a:r>
              <a:rPr lang="en-US" dirty="0">
                <a:latin typeface="+mj-lt"/>
              </a:rPr>
              <a:t>But the Pharisees and the teachers of the law muttered, “This man welcomes sinners and eats with them.” </a:t>
            </a:r>
            <a:r>
              <a:rPr lang="en-US" b="1" dirty="0">
                <a:latin typeface="+mj-lt"/>
              </a:rPr>
              <a:t>3. </a:t>
            </a:r>
            <a:r>
              <a:rPr lang="en-US" dirty="0">
                <a:latin typeface="+mj-lt"/>
              </a:rPr>
              <a:t>Then Jesus told them this parable: </a:t>
            </a:r>
            <a:r>
              <a:rPr lang="en-US" b="1" dirty="0">
                <a:latin typeface="+mj-lt"/>
              </a:rPr>
              <a:t>4. </a:t>
            </a:r>
            <a:r>
              <a:rPr lang="en-US" dirty="0">
                <a:solidFill>
                  <a:srgbClr val="FF0000"/>
                </a:solidFill>
                <a:latin typeface="+mj-lt"/>
              </a:rPr>
              <a:t>“Suppose one of you has a hundred sheep and loses one of them. Doesn’t he leave the ninety-nine in the open country and go after the lost sheep until he finds it? </a:t>
            </a:r>
            <a:r>
              <a:rPr lang="en-US" b="1" dirty="0">
                <a:latin typeface="+mj-lt"/>
              </a:rPr>
              <a:t>5. </a:t>
            </a:r>
            <a:r>
              <a:rPr lang="en-US" dirty="0">
                <a:solidFill>
                  <a:srgbClr val="FF0000"/>
                </a:solidFill>
                <a:latin typeface="+mj-lt"/>
              </a:rPr>
              <a:t>And when he finds it, he joyfully puts it on his shoulders </a:t>
            </a:r>
            <a:r>
              <a:rPr lang="en-US" b="1" dirty="0">
                <a:latin typeface="+mj-lt"/>
              </a:rPr>
              <a:t>6. </a:t>
            </a:r>
            <a:r>
              <a:rPr lang="en-US" dirty="0">
                <a:solidFill>
                  <a:srgbClr val="FF0000"/>
                </a:solidFill>
                <a:latin typeface="+mj-lt"/>
              </a:rPr>
              <a:t>and goes home. Then he calls his friends and neighbors together and says, ‘Rejoice with me; I have found my lost sheep.’</a:t>
            </a:r>
            <a:r>
              <a:rPr lang="en-US" b="1" dirty="0">
                <a:solidFill>
                  <a:srgbClr val="FF0000"/>
                </a:solidFill>
                <a:latin typeface="+mj-lt"/>
              </a:rPr>
              <a:t> </a:t>
            </a:r>
            <a:r>
              <a:rPr lang="en-US" b="1" dirty="0">
                <a:latin typeface="+mj-lt"/>
              </a:rPr>
              <a:t>7. </a:t>
            </a:r>
            <a:r>
              <a:rPr lang="en-US" dirty="0">
                <a:solidFill>
                  <a:srgbClr val="FF0000"/>
                </a:solidFill>
                <a:latin typeface="+mj-lt"/>
              </a:rPr>
              <a:t>I tell you that in the same way there will be more rejoicing in heaven over one sinner who repents than over ninety-nine righteous persons who do not need to repent. </a:t>
            </a:r>
            <a:r>
              <a:rPr lang="en-US" b="1" dirty="0">
                <a:latin typeface="+mj-lt"/>
              </a:rPr>
              <a:t>Luke 15:1-7</a:t>
            </a:r>
          </a:p>
        </p:txBody>
      </p:sp>
    </p:spTree>
    <p:extLst>
      <p:ext uri="{BB962C8B-B14F-4D97-AF65-F5344CB8AC3E}">
        <p14:creationId xmlns:p14="http://schemas.microsoft.com/office/powerpoint/2010/main" val="3343902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14" y="0"/>
            <a:ext cx="10515600" cy="1325563"/>
          </a:xfrm>
        </p:spPr>
        <p:txBody>
          <a:bodyPr/>
          <a:lstStyle/>
          <a:p>
            <a:r>
              <a:rPr lang="en-US" dirty="0"/>
              <a:t>Who are the Lost Souls? </a:t>
            </a:r>
          </a:p>
        </p:txBody>
      </p:sp>
      <p:sp>
        <p:nvSpPr>
          <p:cNvPr id="3" name="Content Placeholder 2"/>
          <p:cNvSpPr>
            <a:spLocks noGrp="1"/>
          </p:cNvSpPr>
          <p:nvPr>
            <p:ph idx="1"/>
          </p:nvPr>
        </p:nvSpPr>
        <p:spPr>
          <a:xfrm>
            <a:off x="435428" y="1205820"/>
            <a:ext cx="10918371" cy="4797244"/>
          </a:xfrm>
        </p:spPr>
        <p:txBody>
          <a:bodyPr>
            <a:normAutofit fontScale="85000" lnSpcReduction="10000"/>
          </a:bodyPr>
          <a:lstStyle/>
          <a:p>
            <a:r>
              <a:rPr lang="en-US" sz="3000" b="1" dirty="0">
                <a:latin typeface="+mj-lt"/>
              </a:rPr>
              <a:t>Those who are blinded by the god of this world </a:t>
            </a:r>
            <a:r>
              <a:rPr lang="en-US" dirty="0">
                <a:latin typeface="+mj-lt"/>
              </a:rPr>
              <a:t>–In their case the god of this world has blinded the minds of the unbelievers, to keep them from seeing the light of the gospel of the glory of Christ, who is the image of God.… </a:t>
            </a:r>
            <a:r>
              <a:rPr lang="en-US" b="1" dirty="0">
                <a:latin typeface="+mj-lt"/>
              </a:rPr>
              <a:t>2 Corinthians 4:4 </a:t>
            </a:r>
          </a:p>
          <a:p>
            <a:r>
              <a:rPr lang="en-US" sz="3000" b="1" dirty="0">
                <a:latin typeface="+mj-lt"/>
              </a:rPr>
              <a:t>Those who came to Christ but left because of cares of life </a:t>
            </a:r>
            <a:r>
              <a:rPr lang="en-US" dirty="0">
                <a:latin typeface="+mj-lt"/>
              </a:rPr>
              <a:t>– Still others, like seed sown among thorns, hear the word; </a:t>
            </a:r>
            <a:r>
              <a:rPr lang="en-US" b="1" dirty="0">
                <a:latin typeface="+mj-lt"/>
              </a:rPr>
              <a:t>[19] </a:t>
            </a:r>
            <a:r>
              <a:rPr lang="en-US" dirty="0">
                <a:latin typeface="+mj-lt"/>
              </a:rPr>
              <a:t>but the worries of this life, the deceitfulness of wealth and the desires for other things come in and choke the word, making it unfruitful.…</a:t>
            </a:r>
            <a:r>
              <a:rPr lang="en-US" b="1" dirty="0">
                <a:latin typeface="+mj-lt"/>
              </a:rPr>
              <a:t>Mark:18-19</a:t>
            </a:r>
          </a:p>
          <a:p>
            <a:r>
              <a:rPr lang="en-US" sz="3000" b="1" dirty="0">
                <a:latin typeface="+mj-lt"/>
              </a:rPr>
              <a:t>Those who doubt they is no God </a:t>
            </a:r>
            <a:r>
              <a:rPr lang="en-US" dirty="0">
                <a:latin typeface="+mj-lt"/>
              </a:rPr>
              <a:t>– The fool says in his heart, “There is no God.” They are corrupt, they do abominable deeds; there is none who does good.</a:t>
            </a:r>
            <a:r>
              <a:rPr lang="en-US" b="1" dirty="0">
                <a:latin typeface="+mj-lt"/>
              </a:rPr>
              <a:t> [2] </a:t>
            </a:r>
            <a:r>
              <a:rPr lang="en-US" dirty="0">
                <a:latin typeface="+mj-lt"/>
              </a:rPr>
              <a:t>The Lord looks down from heaven on the children of man, to see if there are any who understand, who seek after God….</a:t>
            </a:r>
            <a:r>
              <a:rPr lang="en-US" b="1" dirty="0">
                <a:latin typeface="+mj-lt"/>
              </a:rPr>
              <a:t> Psalms 14:1-2</a:t>
            </a:r>
          </a:p>
          <a:p>
            <a:r>
              <a:rPr lang="en-US" sz="3000" b="1" dirty="0">
                <a:latin typeface="+mj-lt"/>
              </a:rPr>
              <a:t>Those who have refused to repent </a:t>
            </a:r>
            <a:r>
              <a:rPr lang="en-US" dirty="0">
                <a:latin typeface="+mj-lt"/>
              </a:rPr>
              <a:t>– Now after John was arrested, Jesus came into Galilee, proclaiming the gospel of God, </a:t>
            </a:r>
            <a:r>
              <a:rPr lang="en-US" b="1" dirty="0">
                <a:latin typeface="+mj-lt"/>
              </a:rPr>
              <a:t>[15] </a:t>
            </a:r>
            <a:r>
              <a:rPr lang="en-US" dirty="0">
                <a:latin typeface="+mj-lt"/>
              </a:rPr>
              <a:t>and saying, “The time is fulfilled, and the kingdom of God is at hand; repent and believe in the gospel.…</a:t>
            </a:r>
            <a:r>
              <a:rPr lang="en-US" b="1" dirty="0">
                <a:latin typeface="+mj-lt"/>
              </a:rPr>
              <a:t>Mark 1:14-15</a:t>
            </a:r>
          </a:p>
        </p:txBody>
      </p:sp>
    </p:spTree>
    <p:extLst>
      <p:ext uri="{BB962C8B-B14F-4D97-AF65-F5344CB8AC3E}">
        <p14:creationId xmlns:p14="http://schemas.microsoft.com/office/powerpoint/2010/main" val="4005653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8AE24-29B4-95FA-70A7-8EA6015806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E83A89-9B57-B785-D06B-29E1F251378D}"/>
              </a:ext>
            </a:extLst>
          </p:cNvPr>
          <p:cNvSpPr>
            <a:spLocks noGrp="1"/>
          </p:cNvSpPr>
          <p:nvPr>
            <p:ph type="title"/>
          </p:nvPr>
        </p:nvSpPr>
        <p:spPr>
          <a:xfrm>
            <a:off x="723900" y="10839"/>
            <a:ext cx="7549243" cy="1325563"/>
          </a:xfrm>
        </p:spPr>
        <p:txBody>
          <a:bodyPr/>
          <a:lstStyle/>
          <a:p>
            <a:r>
              <a:rPr lang="en-US" dirty="0"/>
              <a:t>To seek and find the lost souls… </a:t>
            </a:r>
          </a:p>
        </p:txBody>
      </p:sp>
      <p:sp>
        <p:nvSpPr>
          <p:cNvPr id="3" name="Content Placeholder 2">
            <a:extLst>
              <a:ext uri="{FF2B5EF4-FFF2-40B4-BE49-F238E27FC236}">
                <a16:creationId xmlns:a16="http://schemas.microsoft.com/office/drawing/2014/main" id="{65F1FA02-0138-C079-9B99-8FE921224C00}"/>
              </a:ext>
            </a:extLst>
          </p:cNvPr>
          <p:cNvSpPr>
            <a:spLocks noGrp="1"/>
          </p:cNvSpPr>
          <p:nvPr>
            <p:ph idx="1"/>
          </p:nvPr>
        </p:nvSpPr>
        <p:spPr>
          <a:xfrm>
            <a:off x="636814" y="1336402"/>
            <a:ext cx="10515600" cy="4797244"/>
          </a:xfrm>
        </p:spPr>
        <p:txBody>
          <a:bodyPr>
            <a:normAutofit fontScale="92500" lnSpcReduction="20000"/>
          </a:bodyPr>
          <a:lstStyle/>
          <a:p>
            <a:r>
              <a:rPr lang="en-US" sz="3000" b="1" dirty="0">
                <a:latin typeface="+mj-lt"/>
              </a:rPr>
              <a:t>God Loves them </a:t>
            </a:r>
            <a:r>
              <a:rPr lang="en-US" dirty="0">
                <a:latin typeface="+mj-lt"/>
              </a:rPr>
              <a:t>–  For God so loved the world, that he gave his only Son, that whoever believes in him should not perish but have eternal life. [17] For God did not send his Son into the world to condemn the world, but in order that the world might be saved through him. … </a:t>
            </a:r>
            <a:r>
              <a:rPr lang="en-US" b="1" dirty="0">
                <a:latin typeface="+mj-lt"/>
              </a:rPr>
              <a:t>John 3:16-17</a:t>
            </a:r>
          </a:p>
          <a:p>
            <a:r>
              <a:rPr lang="en-US" sz="3000" b="1" dirty="0">
                <a:latin typeface="+mj-lt"/>
              </a:rPr>
              <a:t>God doesn’t desire that they Perish in Hell </a:t>
            </a:r>
            <a:r>
              <a:rPr lang="en-US" dirty="0">
                <a:latin typeface="+mj-lt"/>
              </a:rPr>
              <a:t>–The Lord is not slow to fulfill his promise as some count slowness, but is patient toward you, not wishing that any should perish, but that all should reach repentance. … </a:t>
            </a:r>
            <a:r>
              <a:rPr lang="en-US" b="1" dirty="0">
                <a:latin typeface="+mj-lt"/>
              </a:rPr>
              <a:t>2 Peter 3:9</a:t>
            </a:r>
          </a:p>
          <a:p>
            <a:r>
              <a:rPr lang="en-US" sz="3000" b="1" dirty="0">
                <a:latin typeface="+mj-lt"/>
              </a:rPr>
              <a:t>God wants them to live a fulfilled life </a:t>
            </a:r>
            <a:r>
              <a:rPr lang="en-US" dirty="0">
                <a:latin typeface="+mj-lt"/>
              </a:rPr>
              <a:t>– For the Gentiles seek after all these things, and your heavenly Father knows that you need them all. [33] But seek first the kingdom of God and his righteousness, and all these things will be added to you.… </a:t>
            </a:r>
            <a:r>
              <a:rPr lang="en-US" b="1" dirty="0">
                <a:latin typeface="+mj-lt"/>
              </a:rPr>
              <a:t>Matthew 6:32-33</a:t>
            </a:r>
          </a:p>
          <a:p>
            <a:r>
              <a:rPr lang="en-US" sz="3000" b="1" dirty="0">
                <a:latin typeface="+mj-lt"/>
              </a:rPr>
              <a:t>God wants to use them to show case His Glory and Power </a:t>
            </a:r>
            <a:r>
              <a:rPr lang="en-US" dirty="0">
                <a:latin typeface="+mj-lt"/>
              </a:rPr>
              <a:t>– [10] For we are his workmanship, created in Christ Jesus for good works, which God prepared beforehand, that we should walk in them. … </a:t>
            </a:r>
            <a:r>
              <a:rPr lang="en-US" b="1" dirty="0">
                <a:latin typeface="+mj-lt"/>
              </a:rPr>
              <a:t>Ephesians 2:10</a:t>
            </a:r>
          </a:p>
        </p:txBody>
      </p:sp>
    </p:spTree>
    <p:extLst>
      <p:ext uri="{BB962C8B-B14F-4D97-AF65-F5344CB8AC3E}">
        <p14:creationId xmlns:p14="http://schemas.microsoft.com/office/powerpoint/2010/main" val="3702959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0072" y="12922"/>
            <a:ext cx="6650223" cy="855219"/>
          </a:xfrm>
        </p:spPr>
        <p:txBody>
          <a:bodyPr>
            <a:noAutofit/>
          </a:bodyPr>
          <a:lstStyle/>
          <a:p>
            <a:pPr algn="l"/>
            <a:r>
              <a:rPr lang="en-US" sz="5400" dirty="0"/>
              <a:t>The Heart of a Sheperd</a:t>
            </a:r>
          </a:p>
        </p:txBody>
      </p:sp>
      <p:sp>
        <p:nvSpPr>
          <p:cNvPr id="3" name="Subtitle 2"/>
          <p:cNvSpPr>
            <a:spLocks noGrp="1"/>
          </p:cNvSpPr>
          <p:nvPr>
            <p:ph type="subTitle" idx="1"/>
          </p:nvPr>
        </p:nvSpPr>
        <p:spPr>
          <a:xfrm>
            <a:off x="5512426" y="5272081"/>
            <a:ext cx="6679574" cy="1333839"/>
          </a:xfrm>
        </p:spPr>
        <p:txBody>
          <a:bodyPr>
            <a:normAutofit lnSpcReduction="10000"/>
          </a:bodyPr>
          <a:lstStyle/>
          <a:p>
            <a:pPr algn="l"/>
            <a:r>
              <a:rPr lang="en-US" dirty="0">
                <a:latin typeface="+mj-lt"/>
              </a:rPr>
              <a:t>I tell you that in the same way there will be more rejoicing in heaven over one sinner who repents than over ninety-nine righteous persons who do not need to repent.. </a:t>
            </a:r>
            <a:r>
              <a:rPr lang="en-US" b="1" dirty="0">
                <a:latin typeface="+mj-lt"/>
              </a:rPr>
              <a:t>Luke 15:7</a:t>
            </a:r>
          </a:p>
        </p:txBody>
      </p:sp>
      <p:pic>
        <p:nvPicPr>
          <p:cNvPr id="5" name="2024-12-sheep-cliff">
            <a:hlinkClick r:id="" action="ppaction://media"/>
            <a:extLst>
              <a:ext uri="{FF2B5EF4-FFF2-40B4-BE49-F238E27FC236}">
                <a16:creationId xmlns:a16="http://schemas.microsoft.com/office/drawing/2014/main" id="{3F4746AD-7028-61A4-9E36-6471E7950AAF}"/>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45535" y="971994"/>
            <a:ext cx="4914011" cy="4914011"/>
          </a:xfrm>
          <a:prstGeom prst="rect">
            <a:avLst/>
          </a:prstGeom>
        </p:spPr>
      </p:pic>
      <p:sp>
        <p:nvSpPr>
          <p:cNvPr id="6" name="Content Placeholder 2">
            <a:extLst>
              <a:ext uri="{FF2B5EF4-FFF2-40B4-BE49-F238E27FC236}">
                <a16:creationId xmlns:a16="http://schemas.microsoft.com/office/drawing/2014/main" id="{2FBBB8C3-495A-24CE-1C5A-80D314FCBC08}"/>
              </a:ext>
            </a:extLst>
          </p:cNvPr>
          <p:cNvSpPr txBox="1">
            <a:spLocks/>
          </p:cNvSpPr>
          <p:nvPr/>
        </p:nvSpPr>
        <p:spPr>
          <a:xfrm>
            <a:off x="5240072" y="1585919"/>
            <a:ext cx="6951928" cy="31058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200" b="1" dirty="0">
                <a:latin typeface="+mj-lt"/>
              </a:rPr>
              <a:t>The Value of one Sheep </a:t>
            </a:r>
            <a:r>
              <a:rPr lang="en-US" sz="3200" dirty="0">
                <a:latin typeface="+mj-lt"/>
              </a:rPr>
              <a:t>–  </a:t>
            </a:r>
            <a:r>
              <a:rPr lang="en-US" sz="2800" dirty="0">
                <a:latin typeface="+mj-lt"/>
              </a:rPr>
              <a:t>Every Life Matters</a:t>
            </a:r>
          </a:p>
          <a:p>
            <a:pPr marL="457200" indent="-457200" algn="l">
              <a:buFont typeface="Arial" panose="020B0604020202020204" pitchFamily="34" charset="0"/>
              <a:buChar char="•"/>
            </a:pPr>
            <a:r>
              <a:rPr lang="en-US" sz="3200" b="1" dirty="0">
                <a:latin typeface="+mj-lt"/>
              </a:rPr>
              <a:t>The Relentless Love of the Sheperd - His Pursuit</a:t>
            </a:r>
            <a:r>
              <a:rPr lang="en-US" sz="3200" dirty="0">
                <a:latin typeface="+mj-lt"/>
              </a:rPr>
              <a:t>– </a:t>
            </a:r>
            <a:r>
              <a:rPr lang="en-US" sz="2800" dirty="0">
                <a:latin typeface="+mj-lt"/>
              </a:rPr>
              <a:t>God’s relentless love towards us</a:t>
            </a:r>
          </a:p>
          <a:p>
            <a:pPr marL="457200" indent="-457200" algn="l">
              <a:buFont typeface="Arial" panose="020B0604020202020204" pitchFamily="34" charset="0"/>
              <a:buChar char="•"/>
            </a:pPr>
            <a:r>
              <a:rPr lang="en-US" sz="3200" b="1" dirty="0">
                <a:latin typeface="+mj-lt"/>
              </a:rPr>
              <a:t>The Joy of Finding the Lost Sheep</a:t>
            </a:r>
          </a:p>
        </p:txBody>
      </p:sp>
      <p:sp>
        <p:nvSpPr>
          <p:cNvPr id="7" name="Title 1">
            <a:extLst>
              <a:ext uri="{FF2B5EF4-FFF2-40B4-BE49-F238E27FC236}">
                <a16:creationId xmlns:a16="http://schemas.microsoft.com/office/drawing/2014/main" id="{B7D71ED6-F8BD-EE3F-BA46-30F8AD5E8F8A}"/>
              </a:ext>
            </a:extLst>
          </p:cNvPr>
          <p:cNvSpPr txBox="1">
            <a:spLocks/>
          </p:cNvSpPr>
          <p:nvPr/>
        </p:nvSpPr>
        <p:spPr>
          <a:xfrm>
            <a:off x="178216" y="12922"/>
            <a:ext cx="3457614" cy="62321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t>Retrospect…</a:t>
            </a:r>
          </a:p>
        </p:txBody>
      </p:sp>
    </p:spTree>
    <p:extLst>
      <p:ext uri="{BB962C8B-B14F-4D97-AF65-F5344CB8AC3E}">
        <p14:creationId xmlns:p14="http://schemas.microsoft.com/office/powerpoint/2010/main" val="26213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1061">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8CBDA91-421B-67C9-5421-B8E94A68A4D2}"/>
              </a:ext>
            </a:extLst>
          </p:cNvPr>
          <p:cNvPicPr>
            <a:picLocks noChangeAspect="1"/>
          </p:cNvPicPr>
          <p:nvPr/>
        </p:nvPicPr>
        <p:blipFill>
          <a:blip r:embed="rId4" cstate="print">
            <a:alphaModFix amt="13000"/>
            <a:extLst>
              <a:ext uri="{28A0092B-C50C-407E-A947-70E740481C1C}">
                <a14:useLocalDpi xmlns:a14="http://schemas.microsoft.com/office/drawing/2010/main" val="0"/>
              </a:ext>
            </a:extLst>
          </a:blip>
          <a:stretch>
            <a:fillRect/>
          </a:stretch>
        </p:blipFill>
        <p:spPr>
          <a:xfrm rot="20423858" flipH="1">
            <a:off x="7550389" y="1299536"/>
            <a:ext cx="2762097" cy="4142336"/>
          </a:xfrm>
          <a:prstGeom prst="rect">
            <a:avLst/>
          </a:prstGeom>
        </p:spPr>
      </p:pic>
      <p:sp>
        <p:nvSpPr>
          <p:cNvPr id="2" name="Title 1"/>
          <p:cNvSpPr>
            <a:spLocks noGrp="1"/>
          </p:cNvSpPr>
          <p:nvPr>
            <p:ph type="ctrTitle"/>
          </p:nvPr>
        </p:nvSpPr>
        <p:spPr>
          <a:xfrm>
            <a:off x="6051768" y="-303182"/>
            <a:ext cx="3988075" cy="855219"/>
          </a:xfrm>
        </p:spPr>
        <p:txBody>
          <a:bodyPr>
            <a:noAutofit/>
          </a:bodyPr>
          <a:lstStyle/>
          <a:p>
            <a:pPr algn="l"/>
            <a:r>
              <a:rPr lang="en-US" sz="3200" b="1" dirty="0"/>
              <a:t>Saved by His Mercy….</a:t>
            </a:r>
          </a:p>
        </p:txBody>
      </p:sp>
      <p:sp>
        <p:nvSpPr>
          <p:cNvPr id="3" name="Subtitle 2"/>
          <p:cNvSpPr>
            <a:spLocks noGrp="1"/>
          </p:cNvSpPr>
          <p:nvPr>
            <p:ph type="subTitle" idx="1"/>
          </p:nvPr>
        </p:nvSpPr>
        <p:spPr>
          <a:xfrm>
            <a:off x="133092" y="4950302"/>
            <a:ext cx="5785616" cy="1669723"/>
          </a:xfrm>
        </p:spPr>
        <p:txBody>
          <a:bodyPr>
            <a:normAutofit fontScale="85000" lnSpcReduction="20000"/>
          </a:bodyPr>
          <a:lstStyle/>
          <a:p>
            <a:pPr algn="l"/>
            <a:r>
              <a:rPr lang="en-US" b="1" dirty="0">
                <a:latin typeface="+mj-lt"/>
              </a:rPr>
              <a:t>5.</a:t>
            </a:r>
            <a:r>
              <a:rPr lang="en-US" dirty="0">
                <a:latin typeface="+mj-lt"/>
              </a:rPr>
              <a:t>not by works of righteousness which we have done, but according to his </a:t>
            </a:r>
            <a:r>
              <a:rPr lang="en-US" b="1" dirty="0">
                <a:latin typeface="+mj-lt"/>
              </a:rPr>
              <a:t>mercy</a:t>
            </a:r>
            <a:r>
              <a:rPr lang="en-US" dirty="0">
                <a:latin typeface="+mj-lt"/>
              </a:rPr>
              <a:t> he saved us, by the washing of regeneration, and renewing of the Holy Ghost;</a:t>
            </a:r>
            <a:r>
              <a:rPr lang="en-US" b="1" dirty="0">
                <a:latin typeface="+mj-lt"/>
              </a:rPr>
              <a:t> 6. </a:t>
            </a:r>
            <a:r>
              <a:rPr lang="en-US" dirty="0">
                <a:latin typeface="+mj-lt"/>
              </a:rPr>
              <a:t>which he shed on us abundantly through Jesus Christ our Saviour; </a:t>
            </a:r>
            <a:r>
              <a:rPr lang="en-US" b="1" dirty="0">
                <a:latin typeface="+mj-lt"/>
              </a:rPr>
              <a:t>7.</a:t>
            </a:r>
            <a:r>
              <a:rPr lang="en-US" dirty="0">
                <a:latin typeface="+mj-lt"/>
              </a:rPr>
              <a:t> that being </a:t>
            </a:r>
            <a:r>
              <a:rPr lang="en-US" b="1" dirty="0">
                <a:latin typeface="+mj-lt"/>
              </a:rPr>
              <a:t>justified</a:t>
            </a:r>
            <a:r>
              <a:rPr lang="en-US" dirty="0">
                <a:latin typeface="+mj-lt"/>
              </a:rPr>
              <a:t> by his grace, we should be made heirs according to the hope of </a:t>
            </a:r>
            <a:r>
              <a:rPr lang="en-US" b="1" dirty="0">
                <a:latin typeface="+mj-lt"/>
              </a:rPr>
              <a:t>eternal life</a:t>
            </a:r>
            <a:r>
              <a:rPr lang="en-US" dirty="0">
                <a:latin typeface="+mj-lt"/>
              </a:rPr>
              <a:t>. .. </a:t>
            </a:r>
            <a:r>
              <a:rPr lang="en-US" b="1" dirty="0">
                <a:latin typeface="+mj-lt"/>
              </a:rPr>
              <a:t>Titus 3:5-7</a:t>
            </a:r>
          </a:p>
        </p:txBody>
      </p:sp>
      <p:pic>
        <p:nvPicPr>
          <p:cNvPr id="5" name="2024-12-sheep-cliff">
            <a:hlinkClick r:id="" action="ppaction://media"/>
            <a:extLst>
              <a:ext uri="{FF2B5EF4-FFF2-40B4-BE49-F238E27FC236}">
                <a16:creationId xmlns:a16="http://schemas.microsoft.com/office/drawing/2014/main" id="{3F4746AD-7028-61A4-9E36-6471E7950AA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88334" y="740080"/>
            <a:ext cx="3827339" cy="3827339"/>
          </a:xfrm>
          <a:prstGeom prst="rect">
            <a:avLst/>
          </a:prstGeom>
        </p:spPr>
      </p:pic>
      <p:sp>
        <p:nvSpPr>
          <p:cNvPr id="7" name="Title 1">
            <a:extLst>
              <a:ext uri="{FF2B5EF4-FFF2-40B4-BE49-F238E27FC236}">
                <a16:creationId xmlns:a16="http://schemas.microsoft.com/office/drawing/2014/main" id="{B7D71ED6-F8BD-EE3F-BA46-30F8AD5E8F8A}"/>
              </a:ext>
            </a:extLst>
          </p:cNvPr>
          <p:cNvSpPr txBox="1">
            <a:spLocks/>
          </p:cNvSpPr>
          <p:nvPr/>
        </p:nvSpPr>
        <p:spPr>
          <a:xfrm>
            <a:off x="178216" y="12922"/>
            <a:ext cx="3457614" cy="62321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t>Retrospect…</a:t>
            </a:r>
          </a:p>
        </p:txBody>
      </p:sp>
      <p:sp>
        <p:nvSpPr>
          <p:cNvPr id="4" name="TextBox 3">
            <a:extLst>
              <a:ext uri="{FF2B5EF4-FFF2-40B4-BE49-F238E27FC236}">
                <a16:creationId xmlns:a16="http://schemas.microsoft.com/office/drawing/2014/main" id="{F29E17EB-8F45-67D3-06F8-5E620BC910DB}"/>
              </a:ext>
            </a:extLst>
          </p:cNvPr>
          <p:cNvSpPr txBox="1"/>
          <p:nvPr/>
        </p:nvSpPr>
        <p:spPr>
          <a:xfrm>
            <a:off x="6121552" y="789446"/>
            <a:ext cx="5633052" cy="5940088"/>
          </a:xfrm>
          <a:prstGeom prst="rect">
            <a:avLst/>
          </a:prstGeom>
          <a:noFill/>
        </p:spPr>
        <p:txBody>
          <a:bodyPr wrap="square" rtlCol="0">
            <a:spAutoFit/>
          </a:bodyPr>
          <a:lstStyle/>
          <a:p>
            <a:r>
              <a:rPr lang="en-US" altLang="zh-CN" sz="2000" b="1" i="0" dirty="0">
                <a:solidFill>
                  <a:srgbClr val="444444"/>
                </a:solidFill>
                <a:effectLst/>
              </a:rPr>
              <a:t>Now I'm alive to tell the story</a:t>
            </a:r>
            <a:br>
              <a:rPr lang="en-US" altLang="zh-CN" sz="2000" dirty="0"/>
            </a:br>
            <a:r>
              <a:rPr lang="en-US" altLang="zh-CN" sz="2000" b="0" i="0" dirty="0">
                <a:solidFill>
                  <a:srgbClr val="444444"/>
                </a:solidFill>
                <a:effectLst/>
              </a:rPr>
              <a:t>How I've overcome</a:t>
            </a:r>
            <a:br>
              <a:rPr lang="en-US" altLang="zh-CN" sz="2000" dirty="0"/>
            </a:br>
            <a:r>
              <a:rPr lang="en-US" altLang="zh-CN" sz="2000" b="0" i="0" dirty="0">
                <a:solidFill>
                  <a:srgbClr val="444444"/>
                </a:solidFill>
                <a:effectLst/>
              </a:rPr>
              <a:t>It's goodness and mercy</a:t>
            </a:r>
            <a:br>
              <a:rPr lang="en-US" altLang="zh-CN" sz="2000" dirty="0"/>
            </a:br>
            <a:r>
              <a:rPr lang="en-US" altLang="zh-CN" sz="2000" b="0" i="0" dirty="0">
                <a:solidFill>
                  <a:srgbClr val="444444"/>
                </a:solidFill>
                <a:effectLst/>
              </a:rPr>
              <a:t>And the </a:t>
            </a:r>
            <a:r>
              <a:rPr lang="en-US" altLang="zh-CN" sz="2000" b="1" i="0" dirty="0">
                <a:solidFill>
                  <a:srgbClr val="444444"/>
                </a:solidFill>
                <a:effectLst/>
              </a:rPr>
              <a:t>power of the blood</a:t>
            </a:r>
            <a:br>
              <a:rPr lang="en-US" altLang="zh-CN" sz="2000" dirty="0"/>
            </a:br>
            <a:r>
              <a:rPr lang="en-US" altLang="zh-CN" sz="2000" b="0" i="0" dirty="0">
                <a:solidFill>
                  <a:srgbClr val="444444"/>
                </a:solidFill>
                <a:effectLst/>
              </a:rPr>
              <a:t>I'm so glad that my freedom</a:t>
            </a:r>
            <a:br>
              <a:rPr lang="en-US" altLang="zh-CN" sz="2000" dirty="0"/>
            </a:br>
            <a:r>
              <a:rPr lang="en-US" altLang="zh-CN" sz="2000" b="0" i="0" dirty="0">
                <a:solidFill>
                  <a:srgbClr val="444444"/>
                </a:solidFill>
                <a:effectLst/>
              </a:rPr>
              <a:t>Wasn't based on what I've done</a:t>
            </a:r>
            <a:br>
              <a:rPr lang="en-US" altLang="zh-CN" sz="2000" dirty="0"/>
            </a:br>
            <a:r>
              <a:rPr lang="en-US" altLang="zh-CN" sz="2000" b="0" i="0" dirty="0">
                <a:solidFill>
                  <a:srgbClr val="444444"/>
                </a:solidFill>
                <a:effectLst/>
              </a:rPr>
              <a:t>But the goodness and mercy</a:t>
            </a:r>
            <a:br>
              <a:rPr lang="en-US" altLang="zh-CN" sz="2000" dirty="0"/>
            </a:br>
            <a:r>
              <a:rPr lang="en-US" altLang="zh-CN" sz="2000" b="0" i="0" dirty="0">
                <a:solidFill>
                  <a:srgbClr val="444444"/>
                </a:solidFill>
                <a:effectLst/>
              </a:rPr>
              <a:t>And the </a:t>
            </a:r>
            <a:r>
              <a:rPr lang="en-US" altLang="zh-CN" sz="2000" b="1" i="0" dirty="0">
                <a:solidFill>
                  <a:srgbClr val="444444"/>
                </a:solidFill>
                <a:effectLst/>
              </a:rPr>
              <a:t>power of the blood</a:t>
            </a:r>
            <a:br>
              <a:rPr lang="en-US" altLang="zh-CN" sz="2000" dirty="0"/>
            </a:br>
            <a:r>
              <a:rPr lang="en-US" altLang="zh-CN" sz="2000" b="0" i="0" dirty="0">
                <a:solidFill>
                  <a:srgbClr val="444444"/>
                </a:solidFill>
                <a:effectLst/>
              </a:rPr>
              <a:t>Oh, the power of my Savior's blood</a:t>
            </a:r>
            <a:br>
              <a:rPr lang="en-US" altLang="zh-CN" sz="2000" dirty="0"/>
            </a:br>
            <a:r>
              <a:rPr lang="en-US" altLang="zh-CN" sz="2000" b="0" i="0" dirty="0">
                <a:solidFill>
                  <a:srgbClr val="444444"/>
                </a:solidFill>
                <a:effectLst/>
              </a:rPr>
              <a:t>Oh, its was Jesus' blood, Jesus' blood</a:t>
            </a:r>
          </a:p>
          <a:p>
            <a:endParaRPr lang="en-US" altLang="zh-CN" sz="2000" dirty="0">
              <a:solidFill>
                <a:srgbClr val="444444"/>
              </a:solidFill>
            </a:endParaRPr>
          </a:p>
          <a:p>
            <a:r>
              <a:rPr lang="en-US" altLang="zh-CN" sz="2000" b="1" i="0" dirty="0">
                <a:solidFill>
                  <a:srgbClr val="444444"/>
                </a:solidFill>
                <a:effectLst/>
              </a:rPr>
              <a:t>Was the cross meant for me?</a:t>
            </a:r>
            <a:br>
              <a:rPr lang="en-US" altLang="zh-CN" sz="2000" dirty="0"/>
            </a:br>
            <a:r>
              <a:rPr lang="en-US" altLang="zh-CN" sz="2000" b="0" i="0" dirty="0">
                <a:solidFill>
                  <a:srgbClr val="444444"/>
                </a:solidFill>
                <a:effectLst/>
              </a:rPr>
              <a:t>That my Savior carried</a:t>
            </a:r>
            <a:br>
              <a:rPr lang="en-US" altLang="zh-CN" sz="2000" dirty="0"/>
            </a:br>
            <a:r>
              <a:rPr lang="en-US" altLang="zh-CN" sz="2000" b="0" i="0" dirty="0">
                <a:solidFill>
                  <a:srgbClr val="444444"/>
                </a:solidFill>
                <a:effectLst/>
              </a:rPr>
              <a:t>Now I've been made free</a:t>
            </a:r>
            <a:br>
              <a:rPr lang="en-US" altLang="zh-CN" sz="2000" dirty="0"/>
            </a:br>
            <a:r>
              <a:rPr lang="en-US" altLang="zh-CN" sz="2000" b="0" i="0" dirty="0">
                <a:solidFill>
                  <a:srgbClr val="444444"/>
                </a:solidFill>
                <a:effectLst/>
              </a:rPr>
              <a:t>By the mercy of God</a:t>
            </a:r>
            <a:br>
              <a:rPr lang="en-US" altLang="zh-CN" sz="2000" dirty="0"/>
            </a:br>
            <a:r>
              <a:rPr lang="en-US" altLang="zh-CN" sz="2000" b="0" i="0" dirty="0">
                <a:solidFill>
                  <a:srgbClr val="444444"/>
                </a:solidFill>
                <a:effectLst/>
              </a:rPr>
              <a:t>Was the grave meant for me?</a:t>
            </a:r>
            <a:br>
              <a:rPr lang="en-US" altLang="zh-CN" sz="2000" dirty="0"/>
            </a:br>
            <a:r>
              <a:rPr lang="en-US" altLang="zh-CN" sz="2000" b="0" i="0" dirty="0">
                <a:solidFill>
                  <a:srgbClr val="444444"/>
                </a:solidFill>
                <a:effectLst/>
              </a:rPr>
              <a:t>Where my sin lay buried</a:t>
            </a:r>
            <a:br>
              <a:rPr lang="en-US" altLang="zh-CN" sz="2000" dirty="0"/>
            </a:br>
            <a:r>
              <a:rPr lang="en-US" altLang="zh-CN" sz="2000" b="0" i="0" dirty="0">
                <a:solidFill>
                  <a:srgbClr val="444444"/>
                </a:solidFill>
                <a:effectLst/>
              </a:rPr>
              <a:t>Now I stand redeemed</a:t>
            </a:r>
            <a:br>
              <a:rPr lang="en-US" altLang="zh-CN" sz="2000" dirty="0"/>
            </a:br>
            <a:r>
              <a:rPr lang="en-US" altLang="zh-CN" sz="2000" b="0" i="0" dirty="0">
                <a:solidFill>
                  <a:srgbClr val="444444"/>
                </a:solidFill>
                <a:effectLst/>
              </a:rPr>
              <a:t>By the </a:t>
            </a:r>
            <a:r>
              <a:rPr lang="en-US" altLang="zh-CN" sz="2000" b="1" i="0" dirty="0">
                <a:solidFill>
                  <a:srgbClr val="444444"/>
                </a:solidFill>
                <a:effectLst/>
              </a:rPr>
              <a:t>mercy of God</a:t>
            </a:r>
            <a:endParaRPr lang="zh-CN" altLang="en-US" sz="2000" b="1" dirty="0"/>
          </a:p>
        </p:txBody>
      </p:sp>
    </p:spTree>
    <p:extLst>
      <p:ext uri="{BB962C8B-B14F-4D97-AF65-F5344CB8AC3E}">
        <p14:creationId xmlns:p14="http://schemas.microsoft.com/office/powerpoint/2010/main" val="342897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1061">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Discipleship - conclusion</Template>
  <TotalTime>181</TotalTime>
  <Words>942</Words>
  <Application>Microsoft Office PowerPoint</Application>
  <PresentationFormat>Widescreen</PresentationFormat>
  <Paragraphs>30</Paragraphs>
  <Slides>6</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The Ninety-Nine and One </vt:lpstr>
      <vt:lpstr>The Lost souls… </vt:lpstr>
      <vt:lpstr>Who are the Lost Souls? </vt:lpstr>
      <vt:lpstr>To seek and find the lost souls… </vt:lpstr>
      <vt:lpstr>The Heart of a Sheperd</vt:lpstr>
      <vt:lpstr>Saved by His Mercy….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 Obeten</dc:creator>
  <cp:lastModifiedBy>Alex Obeten</cp:lastModifiedBy>
  <cp:revision>5</cp:revision>
  <dcterms:created xsi:type="dcterms:W3CDTF">2025-04-03T18:49:26Z</dcterms:created>
  <dcterms:modified xsi:type="dcterms:W3CDTF">2025-04-04T04:45:37Z</dcterms:modified>
</cp:coreProperties>
</file>